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4"/>
  </p:sldMasterIdLst>
  <p:notesMasterIdLst>
    <p:notesMasterId r:id="rId10"/>
  </p:notesMasterIdLst>
  <p:handoutMasterIdLst>
    <p:handoutMasterId r:id="rId11"/>
  </p:handoutMasterIdLst>
  <p:sldIdLst>
    <p:sldId id="297" r:id="rId5"/>
    <p:sldId id="305" r:id="rId6"/>
    <p:sldId id="288" r:id="rId7"/>
    <p:sldId id="296" r:id="rId8"/>
    <p:sldId id="304" r:id="rId9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860351-878A-253B-E164-E63610CD1F6E}" name="Katy Fisher" initials="KF" userId="S::kaf1v15@soton.ac.uk::a6250db9-92e5-4997-ab53-11ab9c3f08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B089"/>
    <a:srgbClr val="122546"/>
    <a:srgbClr val="AACF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D9FA2B-6DD2-43C6-98DB-FB5F5BBE9153}" v="2" dt="2026-01-15T11:44:47.1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21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e Carroll" userId="a3ec9700-b520-4fee-82a3-d5a1fb31cc6c" providerId="ADAL" clId="{5F9A26D9-477C-4F1F-8D06-E215BB69D015}"/>
    <pc:docChg chg="undo custSel modSld">
      <pc:chgData name="Zoe Carroll" userId="a3ec9700-b520-4fee-82a3-d5a1fb31cc6c" providerId="ADAL" clId="{5F9A26D9-477C-4F1F-8D06-E215BB69D015}" dt="2026-01-27T11:14:44.702" v="200" actId="20577"/>
      <pc:docMkLst>
        <pc:docMk/>
      </pc:docMkLst>
      <pc:sldChg chg="modSp mod">
        <pc:chgData name="Zoe Carroll" userId="a3ec9700-b520-4fee-82a3-d5a1fb31cc6c" providerId="ADAL" clId="{5F9A26D9-477C-4F1F-8D06-E215BB69D015}" dt="2026-01-27T11:13:31.852" v="157" actId="20577"/>
        <pc:sldMkLst>
          <pc:docMk/>
          <pc:sldMk cId="2840262255" sldId="296"/>
        </pc:sldMkLst>
        <pc:graphicFrameChg chg="modGraphic">
          <ac:chgData name="Zoe Carroll" userId="a3ec9700-b520-4fee-82a3-d5a1fb31cc6c" providerId="ADAL" clId="{5F9A26D9-477C-4F1F-8D06-E215BB69D015}" dt="2026-01-15T11:36:48.670" v="53" actId="20577"/>
          <ac:graphicFrameMkLst>
            <pc:docMk/>
            <pc:sldMk cId="2840262255" sldId="296"/>
            <ac:graphicFrameMk id="28" creationId="{4897C7BA-6334-934A-5990-DAA352501938}"/>
          </ac:graphicFrameMkLst>
        </pc:graphicFrameChg>
        <pc:graphicFrameChg chg="mod modGraphic">
          <ac:chgData name="Zoe Carroll" userId="a3ec9700-b520-4fee-82a3-d5a1fb31cc6c" providerId="ADAL" clId="{5F9A26D9-477C-4F1F-8D06-E215BB69D015}" dt="2026-01-15T11:44:48.343" v="145" actId="20577"/>
          <ac:graphicFrameMkLst>
            <pc:docMk/>
            <pc:sldMk cId="2840262255" sldId="296"/>
            <ac:graphicFrameMk id="29" creationId="{A6AF25D3-D84E-A213-B604-89292F7C80D5}"/>
          </ac:graphicFrameMkLst>
        </pc:graphicFrameChg>
        <pc:graphicFrameChg chg="modGraphic">
          <ac:chgData name="Zoe Carroll" userId="a3ec9700-b520-4fee-82a3-d5a1fb31cc6c" providerId="ADAL" clId="{5F9A26D9-477C-4F1F-8D06-E215BB69D015}" dt="2026-01-27T11:13:28.060" v="155" actId="20577"/>
          <ac:graphicFrameMkLst>
            <pc:docMk/>
            <pc:sldMk cId="2840262255" sldId="296"/>
            <ac:graphicFrameMk id="30" creationId="{2C40B7A9-5AC6-5DE0-3AB0-CF50C1D78A0A}"/>
          </ac:graphicFrameMkLst>
        </pc:graphicFrameChg>
        <pc:graphicFrameChg chg="modGraphic">
          <ac:chgData name="Zoe Carroll" userId="a3ec9700-b520-4fee-82a3-d5a1fb31cc6c" providerId="ADAL" clId="{5F9A26D9-477C-4F1F-8D06-E215BB69D015}" dt="2026-01-27T11:13:31.852" v="157" actId="20577"/>
          <ac:graphicFrameMkLst>
            <pc:docMk/>
            <pc:sldMk cId="2840262255" sldId="296"/>
            <ac:graphicFrameMk id="31" creationId="{8E8B8EBE-F853-1B4D-0833-931C2853E123}"/>
          </ac:graphicFrameMkLst>
        </pc:graphicFrameChg>
      </pc:sldChg>
      <pc:sldChg chg="modSp mod">
        <pc:chgData name="Zoe Carroll" userId="a3ec9700-b520-4fee-82a3-d5a1fb31cc6c" providerId="ADAL" clId="{5F9A26D9-477C-4F1F-8D06-E215BB69D015}" dt="2026-01-27T11:14:44.702" v="200" actId="20577"/>
        <pc:sldMkLst>
          <pc:docMk/>
          <pc:sldMk cId="2531954418" sldId="304"/>
        </pc:sldMkLst>
        <pc:spChg chg="mod">
          <ac:chgData name="Zoe Carroll" userId="a3ec9700-b520-4fee-82a3-d5a1fb31cc6c" providerId="ADAL" clId="{5F9A26D9-477C-4F1F-8D06-E215BB69D015}" dt="2026-01-27T11:14:44.702" v="200" actId="20577"/>
          <ac:spMkLst>
            <pc:docMk/>
            <pc:sldMk cId="2531954418" sldId="304"/>
            <ac:spMk id="4" creationId="{A27A1799-8889-B54B-B08A-58DB2562EF36}"/>
          </ac:spMkLst>
        </pc:spChg>
      </pc:sldChg>
      <pc:sldChg chg="modSp mod">
        <pc:chgData name="Zoe Carroll" userId="a3ec9700-b520-4fee-82a3-d5a1fb31cc6c" providerId="ADAL" clId="{5F9A26D9-477C-4F1F-8D06-E215BB69D015}" dt="2026-01-15T11:36:29.532" v="47" actId="20577"/>
        <pc:sldMkLst>
          <pc:docMk/>
          <pc:sldMk cId="238531581" sldId="305"/>
        </pc:sldMkLst>
        <pc:graphicFrameChg chg="modGraphic">
          <ac:chgData name="Zoe Carroll" userId="a3ec9700-b520-4fee-82a3-d5a1fb31cc6c" providerId="ADAL" clId="{5F9A26D9-477C-4F1F-8D06-E215BB69D015}" dt="2026-01-13T11:11:15.887" v="41" actId="20577"/>
          <ac:graphicFrameMkLst>
            <pc:docMk/>
            <pc:sldMk cId="238531581" sldId="305"/>
            <ac:graphicFrameMk id="28" creationId="{663F7CB8-638D-0376-7864-E17D96D6F7BB}"/>
          </ac:graphicFrameMkLst>
        </pc:graphicFrameChg>
        <pc:graphicFrameChg chg="modGraphic">
          <ac:chgData name="Zoe Carroll" userId="a3ec9700-b520-4fee-82a3-d5a1fb31cc6c" providerId="ADAL" clId="{5F9A26D9-477C-4F1F-8D06-E215BB69D015}" dt="2026-01-15T11:36:29.532" v="47" actId="20577"/>
          <ac:graphicFrameMkLst>
            <pc:docMk/>
            <pc:sldMk cId="238531581" sldId="305"/>
            <ac:graphicFrameMk id="30" creationId="{081E24D4-A019-64C5-C8C6-12FAE884C8F0}"/>
          </ac:graphicFrameMkLst>
        </pc:graphicFrameChg>
        <pc:graphicFrameChg chg="modGraphic">
          <ac:chgData name="Zoe Carroll" userId="a3ec9700-b520-4fee-82a3-d5a1fb31cc6c" providerId="ADAL" clId="{5F9A26D9-477C-4F1F-8D06-E215BB69D015}" dt="2026-01-13T11:01:17.525" v="38" actId="14734"/>
          <ac:graphicFrameMkLst>
            <pc:docMk/>
            <pc:sldMk cId="238531581" sldId="305"/>
            <ac:graphicFrameMk id="32" creationId="{3AA8D3AA-4D18-61E9-E4E3-813A290E192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54761-1460-C44E-8EE9-132392DCD1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82BE9-307A-AB49-B561-9E71E3CE8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9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3D421-3143-47CA-ACA9-5443A0940D94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A50D6-6132-4FF4-AFC5-01B946DDB4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9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003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22546"/>
                </a:solidFill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122546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122546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122546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122546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12254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69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/>
              <a:t>‹#›</a:t>
            </a:fld>
            <a:endParaRPr lang="en-GB" sz="100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12254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12254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12254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12254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12254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12254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3.sv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14.svg"/><Relationship Id="rId10" Type="http://schemas.openxmlformats.org/officeDocument/2006/relationships/image" Target="../media/image8.png"/><Relationship Id="rId4" Type="http://schemas.openxmlformats.org/officeDocument/2006/relationships/image" Target="../media/image13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otonac.sharepoint.com/teams/LegalRequestPortal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C80F2A0-26F1-4934-A766-FF1629B7577E}"/>
              </a:ext>
            </a:extLst>
          </p:cNvPr>
          <p:cNvGrpSpPr/>
          <p:nvPr/>
        </p:nvGrpSpPr>
        <p:grpSpPr>
          <a:xfrm>
            <a:off x="1193883" y="2438435"/>
            <a:ext cx="9585017" cy="670903"/>
            <a:chOff x="620259" y="3558423"/>
            <a:chExt cx="9192643" cy="422509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F6DB12F-0E26-470A-BD50-AE8ACF04370E}"/>
                </a:ext>
              </a:extLst>
            </p:cNvPr>
            <p:cNvSpPr/>
            <p:nvPr/>
          </p:nvSpPr>
          <p:spPr>
            <a:xfrm rot="5400000">
              <a:off x="5107353" y="2920330"/>
              <a:ext cx="317502" cy="1613137"/>
            </a:xfrm>
            <a:custGeom>
              <a:avLst/>
              <a:gdLst>
                <a:gd name="connsiteX0" fmla="*/ 0 w 288000"/>
                <a:gd name="connsiteY0" fmla="*/ 1725150 h 1869150"/>
                <a:gd name="connsiteX1" fmla="*/ 0 w 288000"/>
                <a:gd name="connsiteY1" fmla="*/ 1725150 h 1869150"/>
                <a:gd name="connsiteX2" fmla="*/ 0 w 288000"/>
                <a:gd name="connsiteY2" fmla="*/ 1725150 h 1869150"/>
                <a:gd name="connsiteX3" fmla="*/ 0 w 288000"/>
                <a:gd name="connsiteY3" fmla="*/ 144000 h 1869150"/>
                <a:gd name="connsiteX4" fmla="*/ 150350 w 288000"/>
                <a:gd name="connsiteY4" fmla="*/ 0 h 1869150"/>
                <a:gd name="connsiteX5" fmla="*/ 288000 w 288000"/>
                <a:gd name="connsiteY5" fmla="*/ 144000 h 1869150"/>
                <a:gd name="connsiteX6" fmla="*/ 288000 w 288000"/>
                <a:gd name="connsiteY6" fmla="*/ 1725150 h 1869150"/>
                <a:gd name="connsiteX7" fmla="*/ 288000 w 288000"/>
                <a:gd name="connsiteY7" fmla="*/ 1725150 h 1869150"/>
                <a:gd name="connsiteX8" fmla="*/ 288000 w 288000"/>
                <a:gd name="connsiteY8" fmla="*/ 1725150 h 1869150"/>
                <a:gd name="connsiteX9" fmla="*/ 144000 w 288000"/>
                <a:gd name="connsiteY9" fmla="*/ 1869150 h 1869150"/>
                <a:gd name="connsiteX10" fmla="*/ 0 w 288000"/>
                <a:gd name="connsiteY10" fmla="*/ 1725150 h 186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000" h="1869150">
                  <a:moveTo>
                    <a:pt x="0" y="1725150"/>
                  </a:moveTo>
                  <a:lnTo>
                    <a:pt x="0" y="1725150"/>
                  </a:lnTo>
                  <a:lnTo>
                    <a:pt x="0" y="1725150"/>
                  </a:lnTo>
                  <a:lnTo>
                    <a:pt x="0" y="144000"/>
                  </a:lnTo>
                  <a:lnTo>
                    <a:pt x="150350" y="0"/>
                  </a:lnTo>
                  <a:lnTo>
                    <a:pt x="288000" y="144000"/>
                  </a:lnTo>
                  <a:lnTo>
                    <a:pt x="288000" y="1725150"/>
                  </a:lnTo>
                  <a:lnTo>
                    <a:pt x="288000" y="1725150"/>
                  </a:lnTo>
                  <a:lnTo>
                    <a:pt x="288000" y="1725150"/>
                  </a:lnTo>
                  <a:cubicBezTo>
                    <a:pt x="288000" y="1804679"/>
                    <a:pt x="223529" y="1869150"/>
                    <a:pt x="144000" y="1869150"/>
                  </a:cubicBezTo>
                  <a:cubicBezTo>
                    <a:pt x="64471" y="1869150"/>
                    <a:pt x="0" y="1804679"/>
                    <a:pt x="0" y="1725150"/>
                  </a:cubicBezTo>
                  <a:close/>
                </a:path>
              </a:pathLst>
            </a:custGeom>
            <a:solidFill>
              <a:srgbClr val="3CBA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ECB7793-8996-4EF3-8C77-E207191BCA1E}"/>
                </a:ext>
              </a:extLst>
            </p:cNvPr>
            <p:cNvSpPr/>
            <p:nvPr/>
          </p:nvSpPr>
          <p:spPr>
            <a:xfrm rot="5400000">
              <a:off x="6974044" y="2928678"/>
              <a:ext cx="317502" cy="1596440"/>
            </a:xfrm>
            <a:custGeom>
              <a:avLst/>
              <a:gdLst>
                <a:gd name="connsiteX0" fmla="*/ 0 w 288000"/>
                <a:gd name="connsiteY0" fmla="*/ 1725150 h 1869150"/>
                <a:gd name="connsiteX1" fmla="*/ 0 w 288000"/>
                <a:gd name="connsiteY1" fmla="*/ 1725150 h 1869150"/>
                <a:gd name="connsiteX2" fmla="*/ 0 w 288000"/>
                <a:gd name="connsiteY2" fmla="*/ 1725150 h 1869150"/>
                <a:gd name="connsiteX3" fmla="*/ 0 w 288000"/>
                <a:gd name="connsiteY3" fmla="*/ 144000 h 1869150"/>
                <a:gd name="connsiteX4" fmla="*/ 150350 w 288000"/>
                <a:gd name="connsiteY4" fmla="*/ 0 h 1869150"/>
                <a:gd name="connsiteX5" fmla="*/ 288000 w 288000"/>
                <a:gd name="connsiteY5" fmla="*/ 144000 h 1869150"/>
                <a:gd name="connsiteX6" fmla="*/ 288000 w 288000"/>
                <a:gd name="connsiteY6" fmla="*/ 1725150 h 1869150"/>
                <a:gd name="connsiteX7" fmla="*/ 288000 w 288000"/>
                <a:gd name="connsiteY7" fmla="*/ 1725150 h 1869150"/>
                <a:gd name="connsiteX8" fmla="*/ 288000 w 288000"/>
                <a:gd name="connsiteY8" fmla="*/ 1725150 h 1869150"/>
                <a:gd name="connsiteX9" fmla="*/ 144000 w 288000"/>
                <a:gd name="connsiteY9" fmla="*/ 1869150 h 1869150"/>
                <a:gd name="connsiteX10" fmla="*/ 0 w 288000"/>
                <a:gd name="connsiteY10" fmla="*/ 1725150 h 186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000" h="1869150">
                  <a:moveTo>
                    <a:pt x="0" y="1725150"/>
                  </a:moveTo>
                  <a:lnTo>
                    <a:pt x="0" y="1725150"/>
                  </a:lnTo>
                  <a:lnTo>
                    <a:pt x="0" y="1725150"/>
                  </a:lnTo>
                  <a:lnTo>
                    <a:pt x="0" y="144000"/>
                  </a:lnTo>
                  <a:lnTo>
                    <a:pt x="150350" y="0"/>
                  </a:lnTo>
                  <a:lnTo>
                    <a:pt x="288000" y="144000"/>
                  </a:lnTo>
                  <a:lnTo>
                    <a:pt x="288000" y="1725150"/>
                  </a:lnTo>
                  <a:lnTo>
                    <a:pt x="288000" y="1725150"/>
                  </a:lnTo>
                  <a:lnTo>
                    <a:pt x="288000" y="1725150"/>
                  </a:lnTo>
                  <a:cubicBezTo>
                    <a:pt x="288000" y="1804679"/>
                    <a:pt x="223529" y="1869150"/>
                    <a:pt x="144000" y="1869150"/>
                  </a:cubicBezTo>
                  <a:cubicBezTo>
                    <a:pt x="64471" y="1869150"/>
                    <a:pt x="0" y="1804679"/>
                    <a:pt x="0" y="1725150"/>
                  </a:cubicBezTo>
                  <a:close/>
                </a:path>
              </a:pathLst>
            </a:custGeom>
            <a:solidFill>
              <a:srgbClr val="B3DB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CB1E9F9-6879-4F78-BD3D-0E5B1897559F}"/>
                </a:ext>
              </a:extLst>
            </p:cNvPr>
            <p:cNvSpPr/>
            <p:nvPr/>
          </p:nvSpPr>
          <p:spPr>
            <a:xfrm rot="5400000">
              <a:off x="8847583" y="2910605"/>
              <a:ext cx="317502" cy="1613137"/>
            </a:xfrm>
            <a:custGeom>
              <a:avLst/>
              <a:gdLst>
                <a:gd name="connsiteX0" fmla="*/ 0 w 288000"/>
                <a:gd name="connsiteY0" fmla="*/ 1725150 h 1869150"/>
                <a:gd name="connsiteX1" fmla="*/ 0 w 288000"/>
                <a:gd name="connsiteY1" fmla="*/ 1725150 h 1869150"/>
                <a:gd name="connsiteX2" fmla="*/ 0 w 288000"/>
                <a:gd name="connsiteY2" fmla="*/ 1725150 h 1869150"/>
                <a:gd name="connsiteX3" fmla="*/ 0 w 288000"/>
                <a:gd name="connsiteY3" fmla="*/ 144000 h 1869150"/>
                <a:gd name="connsiteX4" fmla="*/ 150350 w 288000"/>
                <a:gd name="connsiteY4" fmla="*/ 0 h 1869150"/>
                <a:gd name="connsiteX5" fmla="*/ 288000 w 288000"/>
                <a:gd name="connsiteY5" fmla="*/ 144000 h 1869150"/>
                <a:gd name="connsiteX6" fmla="*/ 288000 w 288000"/>
                <a:gd name="connsiteY6" fmla="*/ 1725150 h 1869150"/>
                <a:gd name="connsiteX7" fmla="*/ 288000 w 288000"/>
                <a:gd name="connsiteY7" fmla="*/ 1725150 h 1869150"/>
                <a:gd name="connsiteX8" fmla="*/ 288000 w 288000"/>
                <a:gd name="connsiteY8" fmla="*/ 1725150 h 1869150"/>
                <a:gd name="connsiteX9" fmla="*/ 144000 w 288000"/>
                <a:gd name="connsiteY9" fmla="*/ 1869150 h 1869150"/>
                <a:gd name="connsiteX10" fmla="*/ 0 w 288000"/>
                <a:gd name="connsiteY10" fmla="*/ 1725150 h 186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000" h="1869150">
                  <a:moveTo>
                    <a:pt x="0" y="1725150"/>
                  </a:moveTo>
                  <a:lnTo>
                    <a:pt x="0" y="1725150"/>
                  </a:lnTo>
                  <a:lnTo>
                    <a:pt x="0" y="1725150"/>
                  </a:lnTo>
                  <a:lnTo>
                    <a:pt x="0" y="144000"/>
                  </a:lnTo>
                  <a:lnTo>
                    <a:pt x="150350" y="0"/>
                  </a:lnTo>
                  <a:lnTo>
                    <a:pt x="288000" y="144000"/>
                  </a:lnTo>
                  <a:lnTo>
                    <a:pt x="288000" y="1725150"/>
                  </a:lnTo>
                  <a:lnTo>
                    <a:pt x="288000" y="1725150"/>
                  </a:lnTo>
                  <a:lnTo>
                    <a:pt x="288000" y="1725150"/>
                  </a:lnTo>
                  <a:cubicBezTo>
                    <a:pt x="288000" y="1804679"/>
                    <a:pt x="223529" y="1869150"/>
                    <a:pt x="144000" y="1869150"/>
                  </a:cubicBezTo>
                  <a:cubicBezTo>
                    <a:pt x="64471" y="1869150"/>
                    <a:pt x="0" y="1804679"/>
                    <a:pt x="0" y="1725150"/>
                  </a:cubicBezTo>
                  <a:close/>
                </a:path>
              </a:pathLst>
            </a:custGeom>
            <a:solidFill>
              <a:srgbClr val="4BB6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128EF9A-DFEB-42DE-B290-164D62D8B21B}"/>
                </a:ext>
              </a:extLst>
            </p:cNvPr>
            <p:cNvSpPr/>
            <p:nvPr/>
          </p:nvSpPr>
          <p:spPr>
            <a:xfrm rot="5400000">
              <a:off x="1268077" y="2924362"/>
              <a:ext cx="317502" cy="1613137"/>
            </a:xfrm>
            <a:custGeom>
              <a:avLst/>
              <a:gdLst>
                <a:gd name="connsiteX0" fmla="*/ 0 w 288000"/>
                <a:gd name="connsiteY0" fmla="*/ 1725150 h 1869150"/>
                <a:gd name="connsiteX1" fmla="*/ 0 w 288000"/>
                <a:gd name="connsiteY1" fmla="*/ 1725150 h 1869150"/>
                <a:gd name="connsiteX2" fmla="*/ 0 w 288000"/>
                <a:gd name="connsiteY2" fmla="*/ 1725150 h 1869150"/>
                <a:gd name="connsiteX3" fmla="*/ 0 w 288000"/>
                <a:gd name="connsiteY3" fmla="*/ 144000 h 1869150"/>
                <a:gd name="connsiteX4" fmla="*/ 150350 w 288000"/>
                <a:gd name="connsiteY4" fmla="*/ 0 h 1869150"/>
                <a:gd name="connsiteX5" fmla="*/ 288000 w 288000"/>
                <a:gd name="connsiteY5" fmla="*/ 144000 h 1869150"/>
                <a:gd name="connsiteX6" fmla="*/ 288000 w 288000"/>
                <a:gd name="connsiteY6" fmla="*/ 1725150 h 1869150"/>
                <a:gd name="connsiteX7" fmla="*/ 288000 w 288000"/>
                <a:gd name="connsiteY7" fmla="*/ 1725150 h 1869150"/>
                <a:gd name="connsiteX8" fmla="*/ 288000 w 288000"/>
                <a:gd name="connsiteY8" fmla="*/ 1725150 h 1869150"/>
                <a:gd name="connsiteX9" fmla="*/ 144000 w 288000"/>
                <a:gd name="connsiteY9" fmla="*/ 1869150 h 1869150"/>
                <a:gd name="connsiteX10" fmla="*/ 0 w 288000"/>
                <a:gd name="connsiteY10" fmla="*/ 1725150 h 186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000" h="1869150">
                  <a:moveTo>
                    <a:pt x="0" y="1725150"/>
                  </a:moveTo>
                  <a:lnTo>
                    <a:pt x="0" y="1725150"/>
                  </a:lnTo>
                  <a:lnTo>
                    <a:pt x="0" y="1725150"/>
                  </a:lnTo>
                  <a:lnTo>
                    <a:pt x="0" y="144000"/>
                  </a:lnTo>
                  <a:lnTo>
                    <a:pt x="150350" y="0"/>
                  </a:lnTo>
                  <a:lnTo>
                    <a:pt x="288000" y="144000"/>
                  </a:lnTo>
                  <a:lnTo>
                    <a:pt x="288000" y="1725150"/>
                  </a:lnTo>
                  <a:lnTo>
                    <a:pt x="288000" y="1725150"/>
                  </a:lnTo>
                  <a:lnTo>
                    <a:pt x="288000" y="1725150"/>
                  </a:lnTo>
                  <a:cubicBezTo>
                    <a:pt x="288000" y="1804679"/>
                    <a:pt x="223529" y="1869150"/>
                    <a:pt x="144000" y="1869150"/>
                  </a:cubicBezTo>
                  <a:cubicBezTo>
                    <a:pt x="64471" y="1869150"/>
                    <a:pt x="0" y="1804679"/>
                    <a:pt x="0" y="1725150"/>
                  </a:cubicBezTo>
                  <a:close/>
                </a:path>
              </a:pathLst>
            </a:custGeom>
            <a:solidFill>
              <a:srgbClr val="005C8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DF298B6-46D3-4BEE-BF23-49C5F52FC7B1}"/>
                </a:ext>
              </a:extLst>
            </p:cNvPr>
            <p:cNvSpPr/>
            <p:nvPr/>
          </p:nvSpPr>
          <p:spPr>
            <a:xfrm rot="5400000">
              <a:off x="3183906" y="2922408"/>
              <a:ext cx="317502" cy="1613137"/>
            </a:xfrm>
            <a:custGeom>
              <a:avLst/>
              <a:gdLst>
                <a:gd name="connsiteX0" fmla="*/ 0 w 288000"/>
                <a:gd name="connsiteY0" fmla="*/ 1725150 h 1869150"/>
                <a:gd name="connsiteX1" fmla="*/ 0 w 288000"/>
                <a:gd name="connsiteY1" fmla="*/ 1725150 h 1869150"/>
                <a:gd name="connsiteX2" fmla="*/ 0 w 288000"/>
                <a:gd name="connsiteY2" fmla="*/ 1725150 h 1869150"/>
                <a:gd name="connsiteX3" fmla="*/ 0 w 288000"/>
                <a:gd name="connsiteY3" fmla="*/ 144000 h 1869150"/>
                <a:gd name="connsiteX4" fmla="*/ 150350 w 288000"/>
                <a:gd name="connsiteY4" fmla="*/ 0 h 1869150"/>
                <a:gd name="connsiteX5" fmla="*/ 288000 w 288000"/>
                <a:gd name="connsiteY5" fmla="*/ 144000 h 1869150"/>
                <a:gd name="connsiteX6" fmla="*/ 288000 w 288000"/>
                <a:gd name="connsiteY6" fmla="*/ 1725150 h 1869150"/>
                <a:gd name="connsiteX7" fmla="*/ 288000 w 288000"/>
                <a:gd name="connsiteY7" fmla="*/ 1725150 h 1869150"/>
                <a:gd name="connsiteX8" fmla="*/ 288000 w 288000"/>
                <a:gd name="connsiteY8" fmla="*/ 1725150 h 1869150"/>
                <a:gd name="connsiteX9" fmla="*/ 144000 w 288000"/>
                <a:gd name="connsiteY9" fmla="*/ 1869150 h 1869150"/>
                <a:gd name="connsiteX10" fmla="*/ 0 w 288000"/>
                <a:gd name="connsiteY10" fmla="*/ 1725150 h 186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000" h="1869150">
                  <a:moveTo>
                    <a:pt x="0" y="1725150"/>
                  </a:moveTo>
                  <a:lnTo>
                    <a:pt x="0" y="1725150"/>
                  </a:lnTo>
                  <a:lnTo>
                    <a:pt x="0" y="1725150"/>
                  </a:lnTo>
                  <a:lnTo>
                    <a:pt x="0" y="144000"/>
                  </a:lnTo>
                  <a:lnTo>
                    <a:pt x="150350" y="0"/>
                  </a:lnTo>
                  <a:lnTo>
                    <a:pt x="288000" y="144000"/>
                  </a:lnTo>
                  <a:lnTo>
                    <a:pt x="288000" y="1725150"/>
                  </a:lnTo>
                  <a:lnTo>
                    <a:pt x="288000" y="1725150"/>
                  </a:lnTo>
                  <a:lnTo>
                    <a:pt x="288000" y="1725150"/>
                  </a:lnTo>
                  <a:cubicBezTo>
                    <a:pt x="288000" y="1804679"/>
                    <a:pt x="223529" y="1869150"/>
                    <a:pt x="144000" y="1869150"/>
                  </a:cubicBezTo>
                  <a:cubicBezTo>
                    <a:pt x="64471" y="1869150"/>
                    <a:pt x="0" y="1804679"/>
                    <a:pt x="0" y="1725150"/>
                  </a:cubicBezTo>
                  <a:close/>
                </a:path>
              </a:pathLst>
            </a:custGeom>
            <a:solidFill>
              <a:srgbClr val="74C9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BFE92AC-3A36-4D08-B57B-7D7A3B6EDC05}"/>
                </a:ext>
              </a:extLst>
            </p:cNvPr>
            <p:cNvSpPr txBox="1"/>
            <p:nvPr/>
          </p:nvSpPr>
          <p:spPr>
            <a:xfrm>
              <a:off x="1205003" y="3568147"/>
              <a:ext cx="1847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B2D9DED-8243-4A10-BAF3-A5B5441134CB}"/>
                </a:ext>
              </a:extLst>
            </p:cNvPr>
            <p:cNvSpPr txBox="1"/>
            <p:nvPr/>
          </p:nvSpPr>
          <p:spPr>
            <a:xfrm>
              <a:off x="6684496" y="3587825"/>
              <a:ext cx="1847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E32102B-BC33-4CBE-95C9-31C16ACA468C}"/>
                </a:ext>
              </a:extLst>
            </p:cNvPr>
            <p:cNvSpPr txBox="1"/>
            <p:nvPr/>
          </p:nvSpPr>
          <p:spPr>
            <a:xfrm>
              <a:off x="8547315" y="3569759"/>
              <a:ext cx="1847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5D84263-17F9-4B02-9A30-10B50811F619}"/>
                </a:ext>
              </a:extLst>
            </p:cNvPr>
            <p:cNvSpPr txBox="1"/>
            <p:nvPr/>
          </p:nvSpPr>
          <p:spPr>
            <a:xfrm>
              <a:off x="8243104" y="3580822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→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DBCDE338-1DB8-4605-B131-EC6B136B0DEE}"/>
              </a:ext>
            </a:extLst>
          </p:cNvPr>
          <p:cNvSpPr txBox="1"/>
          <p:nvPr/>
        </p:nvSpPr>
        <p:spPr>
          <a:xfrm>
            <a:off x="3056070" y="4960030"/>
            <a:ext cx="1825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74C9E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Strategic Approval &amp; Initial Due Diligence</a:t>
            </a: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srgbClr val="74C9E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45BE3F9-1CD5-47E9-AB0C-D5F4A66EE344}"/>
              </a:ext>
            </a:extLst>
          </p:cNvPr>
          <p:cNvSpPr txBox="1"/>
          <p:nvPr/>
        </p:nvSpPr>
        <p:spPr>
          <a:xfrm>
            <a:off x="4993599" y="4960030"/>
            <a:ext cx="213294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rgbClr val="3CBAC6"/>
                </a:solidFill>
                <a:latin typeface="Arial"/>
                <a:cs typeface="Arial"/>
              </a:rPr>
              <a:t>Partnership Approval &amp; Academic Quality Assurance</a:t>
            </a: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srgbClr val="3CBAC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7136DBB-9179-4CEA-B1B6-69DA09FFD460}"/>
              </a:ext>
            </a:extLst>
          </p:cNvPr>
          <p:cNvSpPr txBox="1"/>
          <p:nvPr/>
        </p:nvSpPr>
        <p:spPr>
          <a:xfrm>
            <a:off x="7237632" y="4960030"/>
            <a:ext cx="155448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en-GB" sz="1200" b="1" dirty="0">
                <a:solidFill>
                  <a:srgbClr val="B3DBD2"/>
                </a:solidFill>
                <a:latin typeface="Arial"/>
                <a:cs typeface="Arial"/>
              </a:rPr>
              <a:t>Memorandum of Agreement</a:t>
            </a:r>
            <a:endParaRPr lang="en-GB" sz="1200" b="1" i="0" u="none" strike="noStrike" kern="1200" cap="none" spc="0" normalizeH="0" baseline="0" noProof="0" dirty="0">
              <a:ln>
                <a:noFill/>
              </a:ln>
              <a:solidFill>
                <a:srgbClr val="B3DBD2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BD6416F-A187-4F90-AA7F-00D7BF3698FE}"/>
              </a:ext>
            </a:extLst>
          </p:cNvPr>
          <p:cNvSpPr txBox="1"/>
          <p:nvPr/>
        </p:nvSpPr>
        <p:spPr>
          <a:xfrm>
            <a:off x="9002607" y="4960030"/>
            <a:ext cx="190444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4BB694"/>
                </a:solidFill>
                <a:effectLst/>
                <a:uLnTx/>
                <a:uFillTx/>
                <a:latin typeface="Arial"/>
                <a:cs typeface="Arial"/>
              </a:rPr>
              <a:t>Programme commencement &amp; Ongoing Monitoring </a:t>
            </a: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srgbClr val="4BB694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24EA40D-6815-48A0-BC0E-A82F55F93386}"/>
              </a:ext>
            </a:extLst>
          </p:cNvPr>
          <p:cNvSpPr txBox="1"/>
          <p:nvPr/>
        </p:nvSpPr>
        <p:spPr>
          <a:xfrm>
            <a:off x="1102068" y="4960030"/>
            <a:ext cx="1796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srgbClr val="005C8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srgbClr val="005C8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Discussions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5730FD0-6AB8-499B-A71B-DC6F1FB85185}"/>
              </a:ext>
            </a:extLst>
          </p:cNvPr>
          <p:cNvGrpSpPr/>
          <p:nvPr/>
        </p:nvGrpSpPr>
        <p:grpSpPr>
          <a:xfrm>
            <a:off x="1249089" y="3187110"/>
            <a:ext cx="1554480" cy="1554480"/>
            <a:chOff x="155438" y="1250063"/>
            <a:chExt cx="1554480" cy="15544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EDDB125-6547-434A-9D47-F0BB8AFA62E4}"/>
                </a:ext>
              </a:extLst>
            </p:cNvPr>
            <p:cNvGrpSpPr/>
            <p:nvPr/>
          </p:nvGrpSpPr>
          <p:grpSpPr>
            <a:xfrm>
              <a:off x="299727" y="1362399"/>
              <a:ext cx="1274064" cy="1274064"/>
              <a:chOff x="2028751" y="1179253"/>
              <a:chExt cx="1274064" cy="1274064"/>
            </a:xfrm>
          </p:grpSpPr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39B7CA4B-8C43-4E66-8C64-ECF681C0AA03}"/>
                  </a:ext>
                </a:extLst>
              </p:cNvPr>
              <p:cNvSpPr/>
              <p:nvPr/>
            </p:nvSpPr>
            <p:spPr>
              <a:xfrm>
                <a:off x="2028751" y="1179253"/>
                <a:ext cx="1274064" cy="1274064"/>
              </a:xfrm>
              <a:prstGeom prst="ellipse">
                <a:avLst/>
              </a:prstGeom>
              <a:solidFill>
                <a:srgbClr val="005C8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0E6A3C06-B041-4FD0-9677-E8069C5F4DFA}"/>
                  </a:ext>
                </a:extLst>
              </p:cNvPr>
              <p:cNvSpPr/>
              <p:nvPr/>
            </p:nvSpPr>
            <p:spPr>
              <a:xfrm>
                <a:off x="2187247" y="1337749"/>
                <a:ext cx="957072" cy="957072"/>
              </a:xfrm>
              <a:prstGeom prst="ellipse">
                <a:avLst/>
              </a:prstGeom>
              <a:solidFill>
                <a:srgbClr val="005C84"/>
              </a:solidFill>
              <a:ln>
                <a:solidFill>
                  <a:srgbClr val="005C84"/>
                </a:solidFill>
              </a:ln>
              <a:effectLst>
                <a:outerShdw blurRad="266700" dist="38100" dir="8100000" sx="103000" sy="103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6641A0B8-705C-4A0B-BCA7-2995DC8F9CCA}"/>
                  </a:ext>
                </a:extLst>
              </p:cNvPr>
              <p:cNvSpPr/>
              <p:nvPr/>
            </p:nvSpPr>
            <p:spPr>
              <a:xfrm>
                <a:off x="2245159" y="1395661"/>
                <a:ext cx="841248" cy="8412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</p:grp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C1E9E80E-873B-4D92-B3B5-32FC0400FD98}"/>
                </a:ext>
              </a:extLst>
            </p:cNvPr>
            <p:cNvSpPr/>
            <p:nvPr/>
          </p:nvSpPr>
          <p:spPr>
            <a:xfrm>
              <a:off x="155438" y="1250063"/>
              <a:ext cx="1554480" cy="1554480"/>
            </a:xfrm>
            <a:prstGeom prst="ellipse">
              <a:avLst/>
            </a:prstGeom>
            <a:noFill/>
            <a:ln w="19050">
              <a:solidFill>
                <a:srgbClr val="005C84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752B77BD-71D4-404E-83BC-B6B539D70958}"/>
              </a:ext>
            </a:extLst>
          </p:cNvPr>
          <p:cNvGrpSpPr/>
          <p:nvPr/>
        </p:nvGrpSpPr>
        <p:grpSpPr>
          <a:xfrm>
            <a:off x="5260790" y="3187110"/>
            <a:ext cx="1554480" cy="1554480"/>
            <a:chOff x="3865250" y="1239338"/>
            <a:chExt cx="1554480" cy="1554480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5BA74607-CF12-45BE-A80F-3E8936567E27}"/>
                </a:ext>
              </a:extLst>
            </p:cNvPr>
            <p:cNvGrpSpPr/>
            <p:nvPr/>
          </p:nvGrpSpPr>
          <p:grpSpPr>
            <a:xfrm>
              <a:off x="4012077" y="1362399"/>
              <a:ext cx="1274064" cy="1274064"/>
              <a:chOff x="4453580" y="4327270"/>
              <a:chExt cx="1274064" cy="1274064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CD289A7A-9E0D-471A-97E4-8BCDB0D641B8}"/>
                  </a:ext>
                </a:extLst>
              </p:cNvPr>
              <p:cNvSpPr/>
              <p:nvPr/>
            </p:nvSpPr>
            <p:spPr>
              <a:xfrm>
                <a:off x="4453580" y="4327270"/>
                <a:ext cx="1274064" cy="1274064"/>
              </a:xfrm>
              <a:prstGeom prst="ellipse">
                <a:avLst/>
              </a:prstGeom>
              <a:solidFill>
                <a:srgbClr val="3CBA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6C3E69D1-EC5D-4F91-87CE-5BBEFCDCD357}"/>
                  </a:ext>
                </a:extLst>
              </p:cNvPr>
              <p:cNvSpPr/>
              <p:nvPr/>
            </p:nvSpPr>
            <p:spPr>
              <a:xfrm>
                <a:off x="4612076" y="4485766"/>
                <a:ext cx="957072" cy="957072"/>
              </a:xfrm>
              <a:prstGeom prst="ellipse">
                <a:avLst/>
              </a:prstGeom>
              <a:solidFill>
                <a:srgbClr val="3CBAC6"/>
              </a:solidFill>
              <a:ln>
                <a:noFill/>
              </a:ln>
              <a:effectLst>
                <a:outerShdw blurRad="266700" dist="38100" dir="8100000" sx="103000" sy="103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2C72569D-FBCF-46DE-9FD2-2E90EF6F6964}"/>
                  </a:ext>
                </a:extLst>
              </p:cNvPr>
              <p:cNvSpPr/>
              <p:nvPr/>
            </p:nvSpPr>
            <p:spPr>
              <a:xfrm>
                <a:off x="4669988" y="4543678"/>
                <a:ext cx="841248" cy="8412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</p:grp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C4BC1979-2CDD-45AA-BFD2-4EA433D3C13A}"/>
                </a:ext>
              </a:extLst>
            </p:cNvPr>
            <p:cNvSpPr/>
            <p:nvPr/>
          </p:nvSpPr>
          <p:spPr>
            <a:xfrm>
              <a:off x="3865250" y="1239338"/>
              <a:ext cx="1554480" cy="1554480"/>
            </a:xfrm>
            <a:prstGeom prst="ellipse">
              <a:avLst/>
            </a:prstGeom>
            <a:noFill/>
            <a:ln w="19050">
              <a:solidFill>
                <a:srgbClr val="3CBAC6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7E208691-1C3B-4D4E-97B0-5EBC911FE7D9}"/>
              </a:ext>
            </a:extLst>
          </p:cNvPr>
          <p:cNvGrpSpPr/>
          <p:nvPr/>
        </p:nvGrpSpPr>
        <p:grpSpPr>
          <a:xfrm>
            <a:off x="9153522" y="3211601"/>
            <a:ext cx="1554480" cy="1554480"/>
            <a:chOff x="7540664" y="1226548"/>
            <a:chExt cx="1554480" cy="1554480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7469DAF4-0ABE-43E6-887D-83039F280A66}"/>
                </a:ext>
              </a:extLst>
            </p:cNvPr>
            <p:cNvGrpSpPr/>
            <p:nvPr/>
          </p:nvGrpSpPr>
          <p:grpSpPr>
            <a:xfrm>
              <a:off x="7688016" y="1362399"/>
              <a:ext cx="1274064" cy="1274064"/>
              <a:chOff x="1243282" y="1250261"/>
              <a:chExt cx="1274064" cy="1274064"/>
            </a:xfrm>
          </p:grpSpPr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44BB5336-226E-4414-B41F-542CC4188E6E}"/>
                  </a:ext>
                </a:extLst>
              </p:cNvPr>
              <p:cNvSpPr/>
              <p:nvPr/>
            </p:nvSpPr>
            <p:spPr>
              <a:xfrm>
                <a:off x="1243282" y="1250261"/>
                <a:ext cx="1274064" cy="1274064"/>
              </a:xfrm>
              <a:prstGeom prst="ellipse">
                <a:avLst/>
              </a:prstGeom>
              <a:solidFill>
                <a:srgbClr val="4BB694"/>
              </a:solidFill>
              <a:ln>
                <a:solidFill>
                  <a:srgbClr val="4BB6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C53D3F3B-E3BC-4951-8754-B447C99E70FB}"/>
                  </a:ext>
                </a:extLst>
              </p:cNvPr>
              <p:cNvSpPr/>
              <p:nvPr/>
            </p:nvSpPr>
            <p:spPr>
              <a:xfrm>
                <a:off x="1401778" y="1408757"/>
                <a:ext cx="957072" cy="957072"/>
              </a:xfrm>
              <a:prstGeom prst="ellipse">
                <a:avLst/>
              </a:prstGeom>
              <a:solidFill>
                <a:srgbClr val="4BB694"/>
              </a:solidFill>
              <a:ln>
                <a:solidFill>
                  <a:srgbClr val="4BB694"/>
                </a:solidFill>
              </a:ln>
              <a:effectLst>
                <a:outerShdw blurRad="266700" dist="38100" dir="8100000" sx="103000" sy="103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FADB9A0D-3D4E-4AAE-B213-9C12DFBFE434}"/>
                  </a:ext>
                </a:extLst>
              </p:cNvPr>
              <p:cNvSpPr/>
              <p:nvPr/>
            </p:nvSpPr>
            <p:spPr>
              <a:xfrm>
                <a:off x="1459958" y="1466669"/>
                <a:ext cx="841248" cy="84124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4BB694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</p:grp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32162432-2A3A-43AE-8710-4D214C842E81}"/>
                </a:ext>
              </a:extLst>
            </p:cNvPr>
            <p:cNvSpPr/>
            <p:nvPr/>
          </p:nvSpPr>
          <p:spPr>
            <a:xfrm>
              <a:off x="7540664" y="1226548"/>
              <a:ext cx="1554480" cy="1554480"/>
            </a:xfrm>
            <a:prstGeom prst="ellipse">
              <a:avLst/>
            </a:prstGeom>
            <a:noFill/>
            <a:ln w="19050">
              <a:solidFill>
                <a:srgbClr val="4BB694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A3069C90-E851-4965-9389-33D60996A41E}"/>
              </a:ext>
            </a:extLst>
          </p:cNvPr>
          <p:cNvGrpSpPr/>
          <p:nvPr/>
        </p:nvGrpSpPr>
        <p:grpSpPr>
          <a:xfrm>
            <a:off x="3255425" y="3232003"/>
            <a:ext cx="1554480" cy="1554480"/>
            <a:chOff x="1979326" y="4762896"/>
            <a:chExt cx="1554480" cy="1554480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A3A59E77-B6A8-499B-932E-4470ADB5D569}"/>
                </a:ext>
              </a:extLst>
            </p:cNvPr>
            <p:cNvGrpSpPr/>
            <p:nvPr/>
          </p:nvGrpSpPr>
          <p:grpSpPr>
            <a:xfrm>
              <a:off x="2119534" y="4903104"/>
              <a:ext cx="1274064" cy="1274064"/>
              <a:chOff x="2064213" y="4028458"/>
              <a:chExt cx="1274064" cy="1274064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4DC58EDB-5B31-435E-B75F-5EED8A0F05DA}"/>
                  </a:ext>
                </a:extLst>
              </p:cNvPr>
              <p:cNvSpPr/>
              <p:nvPr/>
            </p:nvSpPr>
            <p:spPr>
              <a:xfrm>
                <a:off x="2064213" y="4028458"/>
                <a:ext cx="1274064" cy="1274064"/>
              </a:xfrm>
              <a:prstGeom prst="ellipse">
                <a:avLst/>
              </a:prstGeom>
              <a:solidFill>
                <a:srgbClr val="74C9E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2987D275-E8DB-429B-A3C6-BA317F105773}"/>
                  </a:ext>
                </a:extLst>
              </p:cNvPr>
              <p:cNvSpPr/>
              <p:nvPr/>
            </p:nvSpPr>
            <p:spPr>
              <a:xfrm>
                <a:off x="2222709" y="4186954"/>
                <a:ext cx="957072" cy="957072"/>
              </a:xfrm>
              <a:prstGeom prst="ellipse">
                <a:avLst/>
              </a:prstGeom>
              <a:solidFill>
                <a:srgbClr val="74C9E5"/>
              </a:solidFill>
              <a:ln>
                <a:noFill/>
              </a:ln>
              <a:effectLst>
                <a:outerShdw blurRad="266700" dist="38100" dir="8100000" sx="103000" sy="103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</p:grp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67722BFB-99F3-48A4-88E1-B7C2ED28C4D7}"/>
                </a:ext>
              </a:extLst>
            </p:cNvPr>
            <p:cNvSpPr/>
            <p:nvPr/>
          </p:nvSpPr>
          <p:spPr>
            <a:xfrm>
              <a:off x="1979326" y="4762896"/>
              <a:ext cx="1554480" cy="1554480"/>
            </a:xfrm>
            <a:prstGeom prst="ellipse">
              <a:avLst/>
            </a:prstGeom>
            <a:noFill/>
            <a:ln w="19050">
              <a:solidFill>
                <a:srgbClr val="74C9E5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1E9B36DD-0AF6-44EC-B3B9-E39B17C123AF}"/>
              </a:ext>
            </a:extLst>
          </p:cNvPr>
          <p:cNvGrpSpPr/>
          <p:nvPr/>
        </p:nvGrpSpPr>
        <p:grpSpPr>
          <a:xfrm>
            <a:off x="7207156" y="3205625"/>
            <a:ext cx="1554480" cy="1554480"/>
            <a:chOff x="5689138" y="4752171"/>
            <a:chExt cx="1554480" cy="1554480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A8BAFF9B-0324-482C-9AE2-71DEC2B00868}"/>
                </a:ext>
              </a:extLst>
            </p:cNvPr>
            <p:cNvGrpSpPr/>
            <p:nvPr/>
          </p:nvGrpSpPr>
          <p:grpSpPr>
            <a:xfrm>
              <a:off x="5829346" y="4892379"/>
              <a:ext cx="1274064" cy="1274064"/>
              <a:chOff x="6781697" y="4365571"/>
              <a:chExt cx="1274064" cy="1274064"/>
            </a:xfrm>
          </p:grpSpPr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CE31FD2F-2E0B-4651-A4DA-0F847CB949AD}"/>
                  </a:ext>
                </a:extLst>
              </p:cNvPr>
              <p:cNvSpPr/>
              <p:nvPr/>
            </p:nvSpPr>
            <p:spPr>
              <a:xfrm>
                <a:off x="6781697" y="4365571"/>
                <a:ext cx="1274064" cy="1274064"/>
              </a:xfrm>
              <a:prstGeom prst="ellipse">
                <a:avLst/>
              </a:prstGeom>
              <a:solidFill>
                <a:srgbClr val="B3DBD2"/>
              </a:solidFill>
              <a:ln>
                <a:solidFill>
                  <a:srgbClr val="B3DB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3E307865-9ADA-4893-B624-5D10467DD16C}"/>
                  </a:ext>
                </a:extLst>
              </p:cNvPr>
              <p:cNvSpPr/>
              <p:nvPr/>
            </p:nvSpPr>
            <p:spPr>
              <a:xfrm>
                <a:off x="6940193" y="4524067"/>
                <a:ext cx="957072" cy="957072"/>
              </a:xfrm>
              <a:prstGeom prst="ellipse">
                <a:avLst/>
              </a:prstGeom>
              <a:solidFill>
                <a:srgbClr val="B3DBD2"/>
              </a:solidFill>
              <a:ln>
                <a:solidFill>
                  <a:srgbClr val="B3DBD2"/>
                </a:solidFill>
              </a:ln>
              <a:effectLst>
                <a:outerShdw blurRad="266700" dist="38100" dir="8100000" sx="103000" sy="103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89C959EB-156B-4A10-A894-870C27E3DCCC}"/>
                  </a:ext>
                </a:extLst>
              </p:cNvPr>
              <p:cNvSpPr/>
              <p:nvPr/>
            </p:nvSpPr>
            <p:spPr>
              <a:xfrm>
                <a:off x="6998105" y="4581979"/>
                <a:ext cx="841248" cy="84124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B3DBD2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</p:grp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9D2C975-1B2D-45BA-AC86-E4BF5D0BCAED}"/>
                </a:ext>
              </a:extLst>
            </p:cNvPr>
            <p:cNvSpPr/>
            <p:nvPr/>
          </p:nvSpPr>
          <p:spPr>
            <a:xfrm>
              <a:off x="5689138" y="4752171"/>
              <a:ext cx="1554480" cy="1554480"/>
            </a:xfrm>
            <a:prstGeom prst="ellipse">
              <a:avLst/>
            </a:prstGeom>
            <a:noFill/>
            <a:ln w="19050">
              <a:solidFill>
                <a:srgbClr val="B3DBD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</p:grpSp>
      <p:sp>
        <p:nvSpPr>
          <p:cNvPr id="110" name="Oval 109">
            <a:extLst>
              <a:ext uri="{FF2B5EF4-FFF2-40B4-BE49-F238E27FC236}">
                <a16:creationId xmlns:a16="http://schemas.microsoft.com/office/drawing/2014/main" id="{139C321B-399C-46B5-AD77-57DDBEA2B1AE}"/>
              </a:ext>
            </a:extLst>
          </p:cNvPr>
          <p:cNvSpPr/>
          <p:nvPr/>
        </p:nvSpPr>
        <p:spPr>
          <a:xfrm>
            <a:off x="3611859" y="3574154"/>
            <a:ext cx="841248" cy="841248"/>
          </a:xfrm>
          <a:prstGeom prst="ellipse">
            <a:avLst/>
          </a:prstGeom>
          <a:solidFill>
            <a:schemeClr val="bg1"/>
          </a:solidFill>
          <a:ln>
            <a:solidFill>
              <a:srgbClr val="74C9E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+mn-ea"/>
              <a:cs typeface="+mn-cs"/>
            </a:endParaRPr>
          </a:p>
        </p:txBody>
      </p:sp>
      <p:pic>
        <p:nvPicPr>
          <p:cNvPr id="114" name="Graphic 113" descr="Classroom">
            <a:extLst>
              <a:ext uri="{FF2B5EF4-FFF2-40B4-BE49-F238E27FC236}">
                <a16:creationId xmlns:a16="http://schemas.microsoft.com/office/drawing/2014/main" id="{A872E55E-B139-4AA5-A9C5-2ACCB19CEA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9575752" y="3614305"/>
            <a:ext cx="724306" cy="724306"/>
          </a:xfrm>
          <a:prstGeom prst="rect">
            <a:avLst/>
          </a:prstGeom>
        </p:spPr>
      </p:pic>
      <p:pic>
        <p:nvPicPr>
          <p:cNvPr id="116" name="Graphic 115" descr="Group brainstorm">
            <a:extLst>
              <a:ext uri="{FF2B5EF4-FFF2-40B4-BE49-F238E27FC236}">
                <a16:creationId xmlns:a16="http://schemas.microsoft.com/office/drawing/2014/main" id="{D83B7FFA-9402-426B-9505-EDE87AE3D0D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664176" y="3523873"/>
            <a:ext cx="724306" cy="724306"/>
          </a:xfrm>
          <a:prstGeom prst="rect">
            <a:avLst/>
          </a:prstGeom>
        </p:spPr>
      </p:pic>
      <p:sp>
        <p:nvSpPr>
          <p:cNvPr id="93" name="Oval 92"/>
          <p:cNvSpPr/>
          <p:nvPr/>
        </p:nvSpPr>
        <p:spPr>
          <a:xfrm>
            <a:off x="5292891" y="2626892"/>
            <a:ext cx="182427" cy="1709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101" name="Oval 100"/>
          <p:cNvSpPr/>
          <p:nvPr/>
        </p:nvSpPr>
        <p:spPr>
          <a:xfrm>
            <a:off x="7260880" y="2626892"/>
            <a:ext cx="182427" cy="1709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</a:t>
            </a:r>
          </a:p>
        </p:txBody>
      </p:sp>
      <p:pic>
        <p:nvPicPr>
          <p:cNvPr id="106" name="Graphic 16" descr="Internet">
            <a:extLst>
              <a:ext uri="{FF2B5EF4-FFF2-40B4-BE49-F238E27FC236}">
                <a16:creationId xmlns:a16="http://schemas.microsoft.com/office/drawing/2014/main" id="{C572539B-895A-43BF-BE6B-C7198BF5498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5693849" y="3559275"/>
            <a:ext cx="732449" cy="732449"/>
          </a:xfrm>
          <a:prstGeom prst="rect">
            <a:avLst/>
          </a:prstGeom>
        </p:spPr>
      </p:pic>
      <p:pic>
        <p:nvPicPr>
          <p:cNvPr id="111" name="Graphic 75">
            <a:extLst>
              <a:ext uri="{FF2B5EF4-FFF2-40B4-BE49-F238E27FC236}">
                <a16:creationId xmlns:a16="http://schemas.microsoft.com/office/drawing/2014/main" id="{B5555223-B619-4D9D-B41F-27B545945F59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811464" y="3736591"/>
            <a:ext cx="444886" cy="444886"/>
          </a:xfrm>
          <a:prstGeom prst="rect">
            <a:avLst/>
          </a:prstGeom>
        </p:spPr>
      </p:pic>
      <p:pic>
        <p:nvPicPr>
          <p:cNvPr id="118" name="Graphic 76">
            <a:extLst>
              <a:ext uri="{FF2B5EF4-FFF2-40B4-BE49-F238E27FC236}">
                <a16:creationId xmlns:a16="http://schemas.microsoft.com/office/drawing/2014/main" id="{EB1FB7F8-5295-4091-AACB-C8EF612D0C6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20794369">
            <a:off x="3615527" y="3625335"/>
            <a:ext cx="707056" cy="707056"/>
          </a:xfrm>
          <a:prstGeom prst="rect">
            <a:avLst/>
          </a:prstGeom>
        </p:spPr>
      </p:pic>
      <p:sp>
        <p:nvSpPr>
          <p:cNvPr id="120" name="TextBox 119"/>
          <p:cNvSpPr txBox="1"/>
          <p:nvPr/>
        </p:nvSpPr>
        <p:spPr>
          <a:xfrm>
            <a:off x="5662938" y="2545370"/>
            <a:ext cx="13067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>
                <a:solidFill>
                  <a:schemeClr val="bg1"/>
                </a:solidFill>
              </a:rPr>
              <a:t>Stage 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607616" y="2566240"/>
            <a:ext cx="97881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Stage 3</a:t>
            </a:r>
          </a:p>
        </p:txBody>
      </p:sp>
      <p:sp>
        <p:nvSpPr>
          <p:cNvPr id="125" name="Oval 124"/>
          <p:cNvSpPr/>
          <p:nvPr/>
        </p:nvSpPr>
        <p:spPr>
          <a:xfrm>
            <a:off x="1296757" y="2644015"/>
            <a:ext cx="182427" cy="1709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0</a:t>
            </a:r>
          </a:p>
        </p:txBody>
      </p:sp>
      <p:sp>
        <p:nvSpPr>
          <p:cNvPr id="126" name="Oval 125"/>
          <p:cNvSpPr/>
          <p:nvPr/>
        </p:nvSpPr>
        <p:spPr>
          <a:xfrm>
            <a:off x="3294641" y="2626892"/>
            <a:ext cx="182427" cy="1709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91" name="Title 1"/>
          <p:cNvSpPr>
            <a:spLocks noGrp="1"/>
          </p:cNvSpPr>
          <p:nvPr>
            <p:ph type="title"/>
          </p:nvPr>
        </p:nvSpPr>
        <p:spPr>
          <a:xfrm>
            <a:off x="106155" y="202510"/>
            <a:ext cx="9559170" cy="936104"/>
          </a:xfrm>
        </p:spPr>
        <p:txBody>
          <a:bodyPr/>
          <a:lstStyle/>
          <a:p>
            <a:r>
              <a:rPr lang="en-GB" dirty="0"/>
              <a:t>Education Partnerships Approval Procedure: Recruitment Models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4CF87A-D94F-0F9A-D30A-309DE68EA813}"/>
              </a:ext>
            </a:extLst>
          </p:cNvPr>
          <p:cNvSpPr txBox="1"/>
          <p:nvPr/>
        </p:nvSpPr>
        <p:spPr>
          <a:xfrm>
            <a:off x="1575579" y="2586801"/>
            <a:ext cx="150973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b="1">
                <a:solidFill>
                  <a:schemeClr val="bg1"/>
                </a:solidFill>
              </a:rPr>
              <a:t>Pre-Stage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799D98-C457-80E1-2B08-E01506969FB3}"/>
              </a:ext>
            </a:extLst>
          </p:cNvPr>
          <p:cNvSpPr txBox="1"/>
          <p:nvPr/>
        </p:nvSpPr>
        <p:spPr>
          <a:xfrm>
            <a:off x="3665043" y="2559704"/>
            <a:ext cx="150973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</a:rPr>
              <a:t>Stage 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6F58C7-C9EB-AA37-D9EF-355FA8816909}"/>
              </a:ext>
            </a:extLst>
          </p:cNvPr>
          <p:cNvSpPr/>
          <p:nvPr/>
        </p:nvSpPr>
        <p:spPr>
          <a:xfrm>
            <a:off x="9828803" y="114300"/>
            <a:ext cx="208697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081F1769-65B2-88DE-5359-7B4BA1EA9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88582" y="-313643"/>
            <a:ext cx="2566737" cy="144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308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2476F-DF5B-DE52-DD38-E5883F879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1">
            <a:extLst>
              <a:ext uri="{FF2B5EF4-FFF2-40B4-BE49-F238E27FC236}">
                <a16:creationId xmlns:a16="http://schemas.microsoft.com/office/drawing/2014/main" id="{91BC0953-C6F0-E2CC-67F0-30A2509FA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552" y="127090"/>
            <a:ext cx="9707950" cy="936104"/>
          </a:xfrm>
        </p:spPr>
        <p:txBody>
          <a:bodyPr/>
          <a:lstStyle/>
          <a:p>
            <a:r>
              <a:rPr lang="en-GB" dirty="0"/>
              <a:t>Education Partnerships Approval Procedure: Recruitment Models </a:t>
            </a:r>
            <a:r>
              <a:rPr lang="en-GB" sz="2800" dirty="0"/>
              <a:t>(progression/enhanced progression)</a:t>
            </a:r>
            <a:endParaRPr lang="en-GB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E906192-261E-8697-30BC-F834002CEC76}"/>
              </a:ext>
            </a:extLst>
          </p:cNvPr>
          <p:cNvGrpSpPr/>
          <p:nvPr/>
        </p:nvGrpSpPr>
        <p:grpSpPr>
          <a:xfrm>
            <a:off x="492859" y="1287400"/>
            <a:ext cx="9235336" cy="1201015"/>
            <a:chOff x="482142" y="1287916"/>
            <a:chExt cx="9235336" cy="1201015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87C9FB8-E53D-9D5F-ED0F-E650993E1AD2}"/>
                </a:ext>
              </a:extLst>
            </p:cNvPr>
            <p:cNvGrpSpPr/>
            <p:nvPr/>
          </p:nvGrpSpPr>
          <p:grpSpPr>
            <a:xfrm>
              <a:off x="482142" y="1287916"/>
              <a:ext cx="8705768" cy="519966"/>
              <a:chOff x="1205003" y="3568147"/>
              <a:chExt cx="7995536" cy="32745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C902C85A-04A6-7822-15F4-0B7C45389860}"/>
                  </a:ext>
                </a:extLst>
              </p:cNvPr>
              <p:cNvSpPr/>
              <p:nvPr/>
            </p:nvSpPr>
            <p:spPr>
              <a:xfrm rot="5400000">
                <a:off x="5975973" y="2925814"/>
                <a:ext cx="317502" cy="1613137"/>
              </a:xfrm>
              <a:custGeom>
                <a:avLst/>
                <a:gdLst>
                  <a:gd name="connsiteX0" fmla="*/ 0 w 288000"/>
                  <a:gd name="connsiteY0" fmla="*/ 1725150 h 1869150"/>
                  <a:gd name="connsiteX1" fmla="*/ 0 w 288000"/>
                  <a:gd name="connsiteY1" fmla="*/ 1725150 h 1869150"/>
                  <a:gd name="connsiteX2" fmla="*/ 0 w 288000"/>
                  <a:gd name="connsiteY2" fmla="*/ 1725150 h 1869150"/>
                  <a:gd name="connsiteX3" fmla="*/ 0 w 288000"/>
                  <a:gd name="connsiteY3" fmla="*/ 144000 h 1869150"/>
                  <a:gd name="connsiteX4" fmla="*/ 150350 w 288000"/>
                  <a:gd name="connsiteY4" fmla="*/ 0 h 1869150"/>
                  <a:gd name="connsiteX5" fmla="*/ 288000 w 288000"/>
                  <a:gd name="connsiteY5" fmla="*/ 144000 h 1869150"/>
                  <a:gd name="connsiteX6" fmla="*/ 288000 w 288000"/>
                  <a:gd name="connsiteY6" fmla="*/ 1725150 h 1869150"/>
                  <a:gd name="connsiteX7" fmla="*/ 288000 w 288000"/>
                  <a:gd name="connsiteY7" fmla="*/ 1725150 h 1869150"/>
                  <a:gd name="connsiteX8" fmla="*/ 288000 w 288000"/>
                  <a:gd name="connsiteY8" fmla="*/ 1725150 h 1869150"/>
                  <a:gd name="connsiteX9" fmla="*/ 144000 w 288000"/>
                  <a:gd name="connsiteY9" fmla="*/ 1869150 h 1869150"/>
                  <a:gd name="connsiteX10" fmla="*/ 0 w 288000"/>
                  <a:gd name="connsiteY10" fmla="*/ 1725150 h 186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8000" h="1869150">
                    <a:moveTo>
                      <a:pt x="0" y="1725150"/>
                    </a:moveTo>
                    <a:lnTo>
                      <a:pt x="0" y="1725150"/>
                    </a:lnTo>
                    <a:lnTo>
                      <a:pt x="0" y="1725150"/>
                    </a:lnTo>
                    <a:lnTo>
                      <a:pt x="0" y="144000"/>
                    </a:lnTo>
                    <a:lnTo>
                      <a:pt x="150350" y="0"/>
                    </a:lnTo>
                    <a:lnTo>
                      <a:pt x="288000" y="14400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cubicBezTo>
                      <a:pt x="288000" y="1804679"/>
                      <a:pt x="223529" y="1869150"/>
                      <a:pt x="144000" y="1869150"/>
                    </a:cubicBezTo>
                    <a:cubicBezTo>
                      <a:pt x="64471" y="1869150"/>
                      <a:pt x="0" y="1804679"/>
                      <a:pt x="0" y="1725150"/>
                    </a:cubicBezTo>
                    <a:close/>
                  </a:path>
                </a:pathLst>
              </a:custGeom>
              <a:solidFill>
                <a:srgbClr val="3CBA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F55B123A-1DA3-D1FB-508B-B6EA46E01508}"/>
                  </a:ext>
                </a:extLst>
              </p:cNvPr>
              <p:cNvSpPr/>
              <p:nvPr/>
            </p:nvSpPr>
            <p:spPr>
              <a:xfrm rot="5400000">
                <a:off x="8243568" y="2928678"/>
                <a:ext cx="317502" cy="1596440"/>
              </a:xfrm>
              <a:custGeom>
                <a:avLst/>
                <a:gdLst>
                  <a:gd name="connsiteX0" fmla="*/ 0 w 288000"/>
                  <a:gd name="connsiteY0" fmla="*/ 1725150 h 1869150"/>
                  <a:gd name="connsiteX1" fmla="*/ 0 w 288000"/>
                  <a:gd name="connsiteY1" fmla="*/ 1725150 h 1869150"/>
                  <a:gd name="connsiteX2" fmla="*/ 0 w 288000"/>
                  <a:gd name="connsiteY2" fmla="*/ 1725150 h 1869150"/>
                  <a:gd name="connsiteX3" fmla="*/ 0 w 288000"/>
                  <a:gd name="connsiteY3" fmla="*/ 144000 h 1869150"/>
                  <a:gd name="connsiteX4" fmla="*/ 150350 w 288000"/>
                  <a:gd name="connsiteY4" fmla="*/ 0 h 1869150"/>
                  <a:gd name="connsiteX5" fmla="*/ 288000 w 288000"/>
                  <a:gd name="connsiteY5" fmla="*/ 144000 h 1869150"/>
                  <a:gd name="connsiteX6" fmla="*/ 288000 w 288000"/>
                  <a:gd name="connsiteY6" fmla="*/ 1725150 h 1869150"/>
                  <a:gd name="connsiteX7" fmla="*/ 288000 w 288000"/>
                  <a:gd name="connsiteY7" fmla="*/ 1725150 h 1869150"/>
                  <a:gd name="connsiteX8" fmla="*/ 288000 w 288000"/>
                  <a:gd name="connsiteY8" fmla="*/ 1725150 h 1869150"/>
                  <a:gd name="connsiteX9" fmla="*/ 144000 w 288000"/>
                  <a:gd name="connsiteY9" fmla="*/ 1869150 h 1869150"/>
                  <a:gd name="connsiteX10" fmla="*/ 0 w 288000"/>
                  <a:gd name="connsiteY10" fmla="*/ 1725150 h 186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8000" h="1869150">
                    <a:moveTo>
                      <a:pt x="0" y="1725150"/>
                    </a:moveTo>
                    <a:lnTo>
                      <a:pt x="0" y="1725150"/>
                    </a:lnTo>
                    <a:lnTo>
                      <a:pt x="0" y="1725150"/>
                    </a:lnTo>
                    <a:lnTo>
                      <a:pt x="0" y="144000"/>
                    </a:lnTo>
                    <a:lnTo>
                      <a:pt x="150350" y="0"/>
                    </a:lnTo>
                    <a:lnTo>
                      <a:pt x="288000" y="14400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cubicBezTo>
                      <a:pt x="288000" y="1804679"/>
                      <a:pt x="223529" y="1869150"/>
                      <a:pt x="144000" y="1869150"/>
                    </a:cubicBezTo>
                    <a:cubicBezTo>
                      <a:pt x="64471" y="1869150"/>
                      <a:pt x="0" y="1804679"/>
                      <a:pt x="0" y="1725150"/>
                    </a:cubicBezTo>
                    <a:close/>
                  </a:path>
                </a:pathLst>
              </a:custGeom>
              <a:solidFill>
                <a:srgbClr val="B3DBD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AC47C67C-7356-A43A-406D-AFA4A3A2AD66}"/>
                  </a:ext>
                </a:extLst>
              </p:cNvPr>
              <p:cNvSpPr/>
              <p:nvPr/>
            </p:nvSpPr>
            <p:spPr>
              <a:xfrm rot="5400000">
                <a:off x="3543049" y="2922408"/>
                <a:ext cx="317502" cy="1613137"/>
              </a:xfrm>
              <a:custGeom>
                <a:avLst/>
                <a:gdLst>
                  <a:gd name="connsiteX0" fmla="*/ 0 w 288000"/>
                  <a:gd name="connsiteY0" fmla="*/ 1725150 h 1869150"/>
                  <a:gd name="connsiteX1" fmla="*/ 0 w 288000"/>
                  <a:gd name="connsiteY1" fmla="*/ 1725150 h 1869150"/>
                  <a:gd name="connsiteX2" fmla="*/ 0 w 288000"/>
                  <a:gd name="connsiteY2" fmla="*/ 1725150 h 1869150"/>
                  <a:gd name="connsiteX3" fmla="*/ 0 w 288000"/>
                  <a:gd name="connsiteY3" fmla="*/ 144000 h 1869150"/>
                  <a:gd name="connsiteX4" fmla="*/ 150350 w 288000"/>
                  <a:gd name="connsiteY4" fmla="*/ 0 h 1869150"/>
                  <a:gd name="connsiteX5" fmla="*/ 288000 w 288000"/>
                  <a:gd name="connsiteY5" fmla="*/ 144000 h 1869150"/>
                  <a:gd name="connsiteX6" fmla="*/ 288000 w 288000"/>
                  <a:gd name="connsiteY6" fmla="*/ 1725150 h 1869150"/>
                  <a:gd name="connsiteX7" fmla="*/ 288000 w 288000"/>
                  <a:gd name="connsiteY7" fmla="*/ 1725150 h 1869150"/>
                  <a:gd name="connsiteX8" fmla="*/ 288000 w 288000"/>
                  <a:gd name="connsiteY8" fmla="*/ 1725150 h 1869150"/>
                  <a:gd name="connsiteX9" fmla="*/ 144000 w 288000"/>
                  <a:gd name="connsiteY9" fmla="*/ 1869150 h 1869150"/>
                  <a:gd name="connsiteX10" fmla="*/ 0 w 288000"/>
                  <a:gd name="connsiteY10" fmla="*/ 1725150 h 186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8000" h="1869150">
                    <a:moveTo>
                      <a:pt x="0" y="1725150"/>
                    </a:moveTo>
                    <a:lnTo>
                      <a:pt x="0" y="1725150"/>
                    </a:lnTo>
                    <a:lnTo>
                      <a:pt x="0" y="1725150"/>
                    </a:lnTo>
                    <a:lnTo>
                      <a:pt x="0" y="144000"/>
                    </a:lnTo>
                    <a:lnTo>
                      <a:pt x="150350" y="0"/>
                    </a:lnTo>
                    <a:lnTo>
                      <a:pt x="288000" y="14400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cubicBezTo>
                      <a:pt x="288000" y="1804679"/>
                      <a:pt x="223529" y="1869150"/>
                      <a:pt x="144000" y="1869150"/>
                    </a:cubicBezTo>
                    <a:cubicBezTo>
                      <a:pt x="64471" y="1869150"/>
                      <a:pt x="0" y="1804679"/>
                      <a:pt x="0" y="1725150"/>
                    </a:cubicBezTo>
                    <a:close/>
                  </a:path>
                </a:pathLst>
              </a:custGeom>
              <a:solidFill>
                <a:srgbClr val="74C9E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9C070CB-A857-E1D0-C73F-6615F17BC149}"/>
                  </a:ext>
                </a:extLst>
              </p:cNvPr>
              <p:cNvSpPr txBox="1"/>
              <p:nvPr/>
            </p:nvSpPr>
            <p:spPr>
              <a:xfrm>
                <a:off x="1205003" y="3568147"/>
                <a:ext cx="18473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77F24E3-A7B3-F02A-8FEB-4B53BB2AF8C3}"/>
                  </a:ext>
                </a:extLst>
              </p:cNvPr>
              <p:cNvSpPr txBox="1"/>
              <p:nvPr/>
            </p:nvSpPr>
            <p:spPr>
              <a:xfrm>
                <a:off x="6684496" y="3587825"/>
                <a:ext cx="18473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1DB5A0F-7900-CBD5-3D72-2E56F139F4AF}"/>
                  </a:ext>
                </a:extLst>
              </p:cNvPr>
              <p:cNvSpPr txBox="1"/>
              <p:nvPr/>
            </p:nvSpPr>
            <p:spPr>
              <a:xfrm>
                <a:off x="8547315" y="3569759"/>
                <a:ext cx="18473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FE71262-D1FB-8816-9B71-773A0EC10106}"/>
                </a:ext>
              </a:extLst>
            </p:cNvPr>
            <p:cNvGrpSpPr/>
            <p:nvPr/>
          </p:nvGrpSpPr>
          <p:grpSpPr>
            <a:xfrm>
              <a:off x="2297305" y="1360975"/>
              <a:ext cx="7420173" cy="1127956"/>
              <a:chOff x="2297305" y="1360975"/>
              <a:chExt cx="7420173" cy="1127956"/>
            </a:xfrm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453C82DC-D537-E035-57C0-50D4F24FA4FB}"/>
                  </a:ext>
                </a:extLst>
              </p:cNvPr>
              <p:cNvSpPr txBox="1"/>
              <p:nvPr/>
            </p:nvSpPr>
            <p:spPr>
              <a:xfrm>
                <a:off x="2297305" y="1852883"/>
                <a:ext cx="18259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4C9E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Strategic Approval &amp; Initial Due Diligence</a:t>
                </a:r>
                <a:endParaRPr kumimoji="0" lang="en-AU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74C9E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486CBAF-6C2A-081F-7801-561C0307609F}"/>
                  </a:ext>
                </a:extLst>
              </p:cNvPr>
              <p:cNvSpPr txBox="1"/>
              <p:nvPr/>
            </p:nvSpPr>
            <p:spPr>
              <a:xfrm>
                <a:off x="4792853" y="1842600"/>
                <a:ext cx="2132948" cy="64633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lvl="0" algn="ctr">
                  <a:defRPr/>
                </a:pPr>
                <a:r>
                  <a:rPr lang="en-GB" sz="1200" b="1" dirty="0">
                    <a:solidFill>
                      <a:srgbClr val="3CBAC6"/>
                    </a:solidFill>
                    <a:latin typeface="Arial"/>
                    <a:cs typeface="Arial"/>
                  </a:rPr>
                  <a:t>Partnership Approval &amp; Academic Quality Assurance</a:t>
                </a:r>
                <a:endParaRPr lang="en-AU" sz="1200" b="1" dirty="0">
                  <a:solidFill>
                    <a:srgbClr val="3CBAC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B0A96DE-21FA-C5B7-6021-19C4CD13653A}"/>
                  </a:ext>
                </a:extLst>
              </p:cNvPr>
              <p:cNvSpPr txBox="1"/>
              <p:nvPr/>
            </p:nvSpPr>
            <p:spPr>
              <a:xfrm>
                <a:off x="7274082" y="1889626"/>
                <a:ext cx="2443396" cy="27699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>
                  <a:defRPr/>
                </a:pPr>
                <a:r>
                  <a:rPr lang="en-GB" sz="1200" b="1" dirty="0">
                    <a:solidFill>
                      <a:srgbClr val="B3DBD2"/>
                    </a:solidFill>
                    <a:latin typeface="Arial"/>
                    <a:cs typeface="Arial"/>
                  </a:rPr>
                  <a:t>Memorandum of Agreement</a:t>
                </a:r>
                <a:endParaRPr lang="en-GB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B3DBD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E934EA52-3430-71BF-E005-66DD17697626}"/>
                  </a:ext>
                </a:extLst>
              </p:cNvPr>
              <p:cNvSpPr/>
              <p:nvPr/>
            </p:nvSpPr>
            <p:spPr>
              <a:xfrm>
                <a:off x="5213618" y="1442497"/>
                <a:ext cx="182427" cy="170922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2</a:t>
                </a:r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D7A7F388-2A10-DE64-A854-67F4D24BA4CD}"/>
                  </a:ext>
                </a:extLst>
              </p:cNvPr>
              <p:cNvSpPr/>
              <p:nvPr/>
            </p:nvSpPr>
            <p:spPr>
              <a:xfrm>
                <a:off x="7731111" y="1442497"/>
                <a:ext cx="182427" cy="170922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3</a:t>
                </a:r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C8F8B1F4-4FD9-AF27-4932-D403B7416BB9}"/>
                  </a:ext>
                </a:extLst>
              </p:cNvPr>
              <p:cNvSpPr txBox="1"/>
              <p:nvPr/>
            </p:nvSpPr>
            <p:spPr>
              <a:xfrm>
                <a:off x="5533340" y="1360975"/>
                <a:ext cx="13067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>
                    <a:solidFill>
                      <a:schemeClr val="bg1"/>
                    </a:solidFill>
                  </a:rPr>
                  <a:t>Stage 2</a:t>
                </a: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6BD74021-5BA7-2560-0E25-34092F486D09}"/>
                  </a:ext>
                </a:extLst>
              </p:cNvPr>
              <p:cNvSpPr txBox="1"/>
              <p:nvPr/>
            </p:nvSpPr>
            <p:spPr>
              <a:xfrm>
                <a:off x="8077847" y="1381845"/>
                <a:ext cx="978815" cy="27699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en-GB" sz="1200" b="1" dirty="0">
                    <a:solidFill>
                      <a:schemeClr val="bg1"/>
                    </a:solidFill>
                  </a:rPr>
                  <a:t>Stage 3</a:t>
                </a:r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4FA51A4F-D167-B950-FE4D-2B933527E6B0}"/>
                  </a:ext>
                </a:extLst>
              </p:cNvPr>
              <p:cNvSpPr/>
              <p:nvPr/>
            </p:nvSpPr>
            <p:spPr>
              <a:xfrm>
                <a:off x="2557319" y="1434883"/>
                <a:ext cx="182427" cy="170922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1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C39430A-E5D1-F3D8-7434-58C567D6E212}"/>
                  </a:ext>
                </a:extLst>
              </p:cNvPr>
              <p:cNvSpPr txBox="1"/>
              <p:nvPr/>
            </p:nvSpPr>
            <p:spPr>
              <a:xfrm>
                <a:off x="2913600" y="1376364"/>
                <a:ext cx="1509739" cy="26161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en-GB" sz="1100" b="1" dirty="0">
                    <a:solidFill>
                      <a:schemeClr val="bg1"/>
                    </a:solidFill>
                  </a:rPr>
                  <a:t>Stage 1</a:t>
                </a:r>
              </a:p>
            </p:txBody>
          </p:sp>
        </p:grp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082E331F-DE17-C61E-4F14-5987CF6203FF}"/>
              </a:ext>
            </a:extLst>
          </p:cNvPr>
          <p:cNvSpPr/>
          <p:nvPr/>
        </p:nvSpPr>
        <p:spPr>
          <a:xfrm>
            <a:off x="9828803" y="114300"/>
            <a:ext cx="208697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8224F438-8AE4-50CE-6EAC-B37C844F4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88582" y="-313643"/>
            <a:ext cx="2566737" cy="144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663F7CB8-638D-0376-7864-E17D96D6F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123056"/>
              </p:ext>
            </p:extLst>
          </p:nvPr>
        </p:nvGraphicFramePr>
        <p:xfrm>
          <a:off x="1976376" y="2984997"/>
          <a:ext cx="2332447" cy="3086735"/>
        </p:xfrm>
        <a:graphic>
          <a:graphicData uri="http://schemas.openxmlformats.org/drawingml/2006/table">
            <a:tbl>
              <a:tblPr firstRow="1" firstCol="1" bandRow="1"/>
              <a:tblGrid>
                <a:gridCol w="2332447">
                  <a:extLst>
                    <a:ext uri="{9D8B030D-6E8A-4147-A177-3AD203B41FA5}">
                      <a16:colId xmlns:a16="http://schemas.microsoft.com/office/drawing/2014/main" val="8346370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Collaboration Sponsor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211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Faculty Operations Board (FOB) International Executive Board (delegated to Partner Confirmation Panel</a:t>
                      </a:r>
                      <a:r>
                        <a:rPr lang="en-GB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1375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ADI, Head of School, DHoSE, DoI, Finance, GRAM, QSAT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8044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EPSC (via PCP standing item)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14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International Proposal form; Risk Assessment; Business case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938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TBC fee discount approval route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3398307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081E24D4-A019-64C5-C8C6-12FAE884C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821097"/>
              </p:ext>
            </p:extLst>
          </p:nvPr>
        </p:nvGraphicFramePr>
        <p:xfrm>
          <a:off x="4598550" y="3018250"/>
          <a:ext cx="2587254" cy="3634359"/>
        </p:xfrm>
        <a:graphic>
          <a:graphicData uri="http://schemas.openxmlformats.org/drawingml/2006/table">
            <a:tbl>
              <a:tblPr firstRow="1" firstCol="1" bandRow="1"/>
              <a:tblGrid>
                <a:gridCol w="2587254">
                  <a:extLst>
                    <a:ext uri="{9D8B030D-6E8A-4147-A177-3AD203B41FA5}">
                      <a16:colId xmlns:a16="http://schemas.microsoft.com/office/drawing/2014/main" val="15116349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Collaboration Sponsor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5512506"/>
                  </a:ext>
                </a:extLst>
              </a:tr>
              <a:tr h="166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School Programme Committee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3205186"/>
                  </a:ext>
                </a:extLst>
              </a:tr>
              <a:tr h="120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DHoSE, Programme team; FEQEM/HoFSA, GRAM, CQA team</a:t>
                      </a:r>
                      <a:endParaRPr lang="pt-P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pt-PT" sz="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90897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AQSS, ADI, EPSC (enhanced progressions only)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109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Due diligence checklist for enhanced/progression arrangements; Risk assessment; Curriculum mapping (for enhanced progressions)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9720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Entry Requirements and Admissions Policy Group (ERAP) reporting to AQSS.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397043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E521B1E9-5D2F-212A-67B2-E5A122084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500275"/>
              </p:ext>
            </p:extLst>
          </p:nvPr>
        </p:nvGraphicFramePr>
        <p:xfrm>
          <a:off x="7317273" y="3018250"/>
          <a:ext cx="2332447" cy="3639091"/>
        </p:xfrm>
        <a:graphic>
          <a:graphicData uri="http://schemas.openxmlformats.org/drawingml/2006/table">
            <a:tbl>
              <a:tblPr firstRow="1" firstCol="1" bandRow="1"/>
              <a:tblGrid>
                <a:gridCol w="2332447">
                  <a:extLst>
                    <a:ext uri="{9D8B030D-6E8A-4147-A177-3AD203B41FA5}">
                      <a16:colId xmlns:a16="http://schemas.microsoft.com/office/drawing/2014/main" val="41129269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Collaboration Sponsor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9821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President and Vice Chancellor or their authorised signatories (as recommended by Legal Services)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25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Professional Service teams including admissions, student records, student fees, visas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1382558"/>
                  </a:ext>
                </a:extLst>
              </a:tr>
              <a:tr h="230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EPSC (annual report), SPC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131467"/>
                  </a:ext>
                </a:extLst>
              </a:tr>
              <a:tr h="590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Draft agreement; legal template </a:t>
                      </a:r>
                      <a:endParaRPr lang="en-GB" sz="1200" u="sng" kern="100" dirty="0">
                        <a:solidFill>
                          <a:srgbClr val="467886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9526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Programme Enhancement Action Plan updated for enhanced progressions.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308973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3AA8D3AA-4D18-61E9-E4E3-813A290E19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340090"/>
              </p:ext>
            </p:extLst>
          </p:nvPr>
        </p:nvGraphicFramePr>
        <p:xfrm>
          <a:off x="488978" y="2979664"/>
          <a:ext cx="1167130" cy="3412510"/>
        </p:xfrm>
        <a:graphic>
          <a:graphicData uri="http://schemas.openxmlformats.org/drawingml/2006/table">
            <a:tbl>
              <a:tblPr firstRow="1" firstCol="1" bandRow="1"/>
              <a:tblGrid>
                <a:gridCol w="1167130">
                  <a:extLst>
                    <a:ext uri="{9D8B030D-6E8A-4147-A177-3AD203B41FA5}">
                      <a16:colId xmlns:a16="http://schemas.microsoft.com/office/drawing/2014/main" val="1634732932"/>
                    </a:ext>
                  </a:extLst>
                </a:gridCol>
              </a:tblGrid>
              <a:tr h="19413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Responsible: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878648"/>
                  </a:ext>
                </a:extLst>
              </a:tr>
              <a:tr h="80913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Accountable: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800030"/>
                  </a:ext>
                </a:extLst>
              </a:tr>
              <a:tr h="80225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Consulted: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690331"/>
                  </a:ext>
                </a:extLst>
              </a:tr>
              <a:tr h="19436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Informed: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56206"/>
                  </a:ext>
                </a:extLst>
              </a:tr>
              <a:tr h="94741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Documents: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724419"/>
                  </a:ext>
                </a:extLst>
              </a:tr>
              <a:tr h="45390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Associated Process: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07815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CDD0E772-D697-8950-09DD-D87998E96921}"/>
              </a:ext>
            </a:extLst>
          </p:cNvPr>
          <p:cNvSpPr txBox="1"/>
          <p:nvPr/>
        </p:nvSpPr>
        <p:spPr>
          <a:xfrm>
            <a:off x="132407" y="2422438"/>
            <a:ext cx="1796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srgbClr val="005C8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Governance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dirty="0">
                <a:solidFill>
                  <a:srgbClr val="005C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(RACI)</a:t>
            </a: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srgbClr val="005C8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CA8FBE5-1DC5-9EB5-30A9-1E5BA68D4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893414"/>
              </p:ext>
            </p:extLst>
          </p:nvPr>
        </p:nvGraphicFramePr>
        <p:xfrm>
          <a:off x="1976376" y="2444244"/>
          <a:ext cx="7751819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1819">
                  <a:extLst>
                    <a:ext uri="{9D8B030D-6E8A-4147-A177-3AD203B41FA5}">
                      <a16:colId xmlns:a16="http://schemas.microsoft.com/office/drawing/2014/main" val="18156624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International Partnership Manager provides project management support throughout</a:t>
                      </a:r>
                    </a:p>
                    <a:p>
                      <a:r>
                        <a:rPr lang="en-GB" sz="1400" b="0" i="1" dirty="0">
                          <a:solidFill>
                            <a:schemeClr val="tx1"/>
                          </a:solidFill>
                        </a:rPr>
                        <a:t>(by prior agreement where priority / cross-faculty partnerships are identified)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274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3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C80F2A0-26F1-4934-A766-FF1629B7577E}"/>
              </a:ext>
            </a:extLst>
          </p:cNvPr>
          <p:cNvGrpSpPr/>
          <p:nvPr/>
        </p:nvGrpSpPr>
        <p:grpSpPr>
          <a:xfrm>
            <a:off x="357833" y="2175936"/>
            <a:ext cx="11502741" cy="535407"/>
            <a:chOff x="620259" y="3558423"/>
            <a:chExt cx="11031863" cy="337179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083835A-C5D8-4CA2-8AD8-24940B4ABEA5}"/>
                </a:ext>
              </a:extLst>
            </p:cNvPr>
            <p:cNvSpPr/>
            <p:nvPr/>
          </p:nvSpPr>
          <p:spPr>
            <a:xfrm rot="5400000">
              <a:off x="10741997" y="2978639"/>
              <a:ext cx="317502" cy="1502748"/>
            </a:xfrm>
            <a:custGeom>
              <a:avLst/>
              <a:gdLst>
                <a:gd name="connsiteX0" fmla="*/ 0 w 288000"/>
                <a:gd name="connsiteY0" fmla="*/ 1725150 h 1869150"/>
                <a:gd name="connsiteX1" fmla="*/ 0 w 288000"/>
                <a:gd name="connsiteY1" fmla="*/ 1725150 h 1869150"/>
                <a:gd name="connsiteX2" fmla="*/ 0 w 288000"/>
                <a:gd name="connsiteY2" fmla="*/ 1725150 h 1869150"/>
                <a:gd name="connsiteX3" fmla="*/ 0 w 288000"/>
                <a:gd name="connsiteY3" fmla="*/ 144000 h 1869150"/>
                <a:gd name="connsiteX4" fmla="*/ 150350 w 288000"/>
                <a:gd name="connsiteY4" fmla="*/ 0 h 1869150"/>
                <a:gd name="connsiteX5" fmla="*/ 288000 w 288000"/>
                <a:gd name="connsiteY5" fmla="*/ 144000 h 1869150"/>
                <a:gd name="connsiteX6" fmla="*/ 288000 w 288000"/>
                <a:gd name="connsiteY6" fmla="*/ 1725150 h 1869150"/>
                <a:gd name="connsiteX7" fmla="*/ 288000 w 288000"/>
                <a:gd name="connsiteY7" fmla="*/ 1725150 h 1869150"/>
                <a:gd name="connsiteX8" fmla="*/ 288000 w 288000"/>
                <a:gd name="connsiteY8" fmla="*/ 1725150 h 1869150"/>
                <a:gd name="connsiteX9" fmla="*/ 144000 w 288000"/>
                <a:gd name="connsiteY9" fmla="*/ 1869150 h 1869150"/>
                <a:gd name="connsiteX10" fmla="*/ 0 w 288000"/>
                <a:gd name="connsiteY10" fmla="*/ 1725150 h 186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000" h="1869150">
                  <a:moveTo>
                    <a:pt x="0" y="1725150"/>
                  </a:moveTo>
                  <a:lnTo>
                    <a:pt x="0" y="1725150"/>
                  </a:lnTo>
                  <a:lnTo>
                    <a:pt x="0" y="1725150"/>
                  </a:lnTo>
                  <a:lnTo>
                    <a:pt x="0" y="144000"/>
                  </a:lnTo>
                  <a:lnTo>
                    <a:pt x="150350" y="0"/>
                  </a:lnTo>
                  <a:lnTo>
                    <a:pt x="288000" y="144000"/>
                  </a:lnTo>
                  <a:lnTo>
                    <a:pt x="288000" y="1725150"/>
                  </a:lnTo>
                  <a:lnTo>
                    <a:pt x="288000" y="1725150"/>
                  </a:lnTo>
                  <a:lnTo>
                    <a:pt x="288000" y="1725150"/>
                  </a:lnTo>
                  <a:cubicBezTo>
                    <a:pt x="288000" y="1804679"/>
                    <a:pt x="223529" y="1869150"/>
                    <a:pt x="144000" y="1869150"/>
                  </a:cubicBezTo>
                  <a:cubicBezTo>
                    <a:pt x="64471" y="1869150"/>
                    <a:pt x="0" y="1804679"/>
                    <a:pt x="0" y="1725150"/>
                  </a:cubicBezTo>
                  <a:close/>
                </a:path>
              </a:pathLst>
            </a:custGeom>
            <a:solidFill>
              <a:srgbClr val="C1D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F6DB12F-0E26-470A-BD50-AE8ACF04370E}"/>
                </a:ext>
              </a:extLst>
            </p:cNvPr>
            <p:cNvSpPr/>
            <p:nvPr/>
          </p:nvSpPr>
          <p:spPr>
            <a:xfrm rot="5400000">
              <a:off x="5107353" y="2920330"/>
              <a:ext cx="317502" cy="1613137"/>
            </a:xfrm>
            <a:custGeom>
              <a:avLst/>
              <a:gdLst>
                <a:gd name="connsiteX0" fmla="*/ 0 w 288000"/>
                <a:gd name="connsiteY0" fmla="*/ 1725150 h 1869150"/>
                <a:gd name="connsiteX1" fmla="*/ 0 w 288000"/>
                <a:gd name="connsiteY1" fmla="*/ 1725150 h 1869150"/>
                <a:gd name="connsiteX2" fmla="*/ 0 w 288000"/>
                <a:gd name="connsiteY2" fmla="*/ 1725150 h 1869150"/>
                <a:gd name="connsiteX3" fmla="*/ 0 w 288000"/>
                <a:gd name="connsiteY3" fmla="*/ 144000 h 1869150"/>
                <a:gd name="connsiteX4" fmla="*/ 150350 w 288000"/>
                <a:gd name="connsiteY4" fmla="*/ 0 h 1869150"/>
                <a:gd name="connsiteX5" fmla="*/ 288000 w 288000"/>
                <a:gd name="connsiteY5" fmla="*/ 144000 h 1869150"/>
                <a:gd name="connsiteX6" fmla="*/ 288000 w 288000"/>
                <a:gd name="connsiteY6" fmla="*/ 1725150 h 1869150"/>
                <a:gd name="connsiteX7" fmla="*/ 288000 w 288000"/>
                <a:gd name="connsiteY7" fmla="*/ 1725150 h 1869150"/>
                <a:gd name="connsiteX8" fmla="*/ 288000 w 288000"/>
                <a:gd name="connsiteY8" fmla="*/ 1725150 h 1869150"/>
                <a:gd name="connsiteX9" fmla="*/ 144000 w 288000"/>
                <a:gd name="connsiteY9" fmla="*/ 1869150 h 1869150"/>
                <a:gd name="connsiteX10" fmla="*/ 0 w 288000"/>
                <a:gd name="connsiteY10" fmla="*/ 1725150 h 186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000" h="1869150">
                  <a:moveTo>
                    <a:pt x="0" y="1725150"/>
                  </a:moveTo>
                  <a:lnTo>
                    <a:pt x="0" y="1725150"/>
                  </a:lnTo>
                  <a:lnTo>
                    <a:pt x="0" y="1725150"/>
                  </a:lnTo>
                  <a:lnTo>
                    <a:pt x="0" y="144000"/>
                  </a:lnTo>
                  <a:lnTo>
                    <a:pt x="150350" y="0"/>
                  </a:lnTo>
                  <a:lnTo>
                    <a:pt x="288000" y="144000"/>
                  </a:lnTo>
                  <a:lnTo>
                    <a:pt x="288000" y="1725150"/>
                  </a:lnTo>
                  <a:lnTo>
                    <a:pt x="288000" y="1725150"/>
                  </a:lnTo>
                  <a:lnTo>
                    <a:pt x="288000" y="1725150"/>
                  </a:lnTo>
                  <a:cubicBezTo>
                    <a:pt x="288000" y="1804679"/>
                    <a:pt x="223529" y="1869150"/>
                    <a:pt x="144000" y="1869150"/>
                  </a:cubicBezTo>
                  <a:cubicBezTo>
                    <a:pt x="64471" y="1869150"/>
                    <a:pt x="0" y="1804679"/>
                    <a:pt x="0" y="1725150"/>
                  </a:cubicBezTo>
                  <a:close/>
                </a:path>
              </a:pathLst>
            </a:custGeom>
            <a:solidFill>
              <a:srgbClr val="3CBA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ECB7793-8996-4EF3-8C77-E207191BCA1E}"/>
                </a:ext>
              </a:extLst>
            </p:cNvPr>
            <p:cNvSpPr/>
            <p:nvPr/>
          </p:nvSpPr>
          <p:spPr>
            <a:xfrm rot="5400000">
              <a:off x="6974044" y="2928678"/>
              <a:ext cx="317502" cy="1596440"/>
            </a:xfrm>
            <a:custGeom>
              <a:avLst/>
              <a:gdLst>
                <a:gd name="connsiteX0" fmla="*/ 0 w 288000"/>
                <a:gd name="connsiteY0" fmla="*/ 1725150 h 1869150"/>
                <a:gd name="connsiteX1" fmla="*/ 0 w 288000"/>
                <a:gd name="connsiteY1" fmla="*/ 1725150 h 1869150"/>
                <a:gd name="connsiteX2" fmla="*/ 0 w 288000"/>
                <a:gd name="connsiteY2" fmla="*/ 1725150 h 1869150"/>
                <a:gd name="connsiteX3" fmla="*/ 0 w 288000"/>
                <a:gd name="connsiteY3" fmla="*/ 144000 h 1869150"/>
                <a:gd name="connsiteX4" fmla="*/ 150350 w 288000"/>
                <a:gd name="connsiteY4" fmla="*/ 0 h 1869150"/>
                <a:gd name="connsiteX5" fmla="*/ 288000 w 288000"/>
                <a:gd name="connsiteY5" fmla="*/ 144000 h 1869150"/>
                <a:gd name="connsiteX6" fmla="*/ 288000 w 288000"/>
                <a:gd name="connsiteY6" fmla="*/ 1725150 h 1869150"/>
                <a:gd name="connsiteX7" fmla="*/ 288000 w 288000"/>
                <a:gd name="connsiteY7" fmla="*/ 1725150 h 1869150"/>
                <a:gd name="connsiteX8" fmla="*/ 288000 w 288000"/>
                <a:gd name="connsiteY8" fmla="*/ 1725150 h 1869150"/>
                <a:gd name="connsiteX9" fmla="*/ 144000 w 288000"/>
                <a:gd name="connsiteY9" fmla="*/ 1869150 h 1869150"/>
                <a:gd name="connsiteX10" fmla="*/ 0 w 288000"/>
                <a:gd name="connsiteY10" fmla="*/ 1725150 h 186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000" h="1869150">
                  <a:moveTo>
                    <a:pt x="0" y="1725150"/>
                  </a:moveTo>
                  <a:lnTo>
                    <a:pt x="0" y="1725150"/>
                  </a:lnTo>
                  <a:lnTo>
                    <a:pt x="0" y="1725150"/>
                  </a:lnTo>
                  <a:lnTo>
                    <a:pt x="0" y="144000"/>
                  </a:lnTo>
                  <a:lnTo>
                    <a:pt x="150350" y="0"/>
                  </a:lnTo>
                  <a:lnTo>
                    <a:pt x="288000" y="144000"/>
                  </a:lnTo>
                  <a:lnTo>
                    <a:pt x="288000" y="1725150"/>
                  </a:lnTo>
                  <a:lnTo>
                    <a:pt x="288000" y="1725150"/>
                  </a:lnTo>
                  <a:lnTo>
                    <a:pt x="288000" y="1725150"/>
                  </a:lnTo>
                  <a:cubicBezTo>
                    <a:pt x="288000" y="1804679"/>
                    <a:pt x="223529" y="1869150"/>
                    <a:pt x="144000" y="1869150"/>
                  </a:cubicBezTo>
                  <a:cubicBezTo>
                    <a:pt x="64471" y="1869150"/>
                    <a:pt x="0" y="1804679"/>
                    <a:pt x="0" y="1725150"/>
                  </a:cubicBezTo>
                  <a:close/>
                </a:path>
              </a:pathLst>
            </a:custGeom>
            <a:solidFill>
              <a:srgbClr val="B3DB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CB1E9F9-6879-4F78-BD3D-0E5B1897559F}"/>
                </a:ext>
              </a:extLst>
            </p:cNvPr>
            <p:cNvSpPr/>
            <p:nvPr/>
          </p:nvSpPr>
          <p:spPr>
            <a:xfrm rot="5400000">
              <a:off x="8847583" y="2910605"/>
              <a:ext cx="317502" cy="1613137"/>
            </a:xfrm>
            <a:custGeom>
              <a:avLst/>
              <a:gdLst>
                <a:gd name="connsiteX0" fmla="*/ 0 w 288000"/>
                <a:gd name="connsiteY0" fmla="*/ 1725150 h 1869150"/>
                <a:gd name="connsiteX1" fmla="*/ 0 w 288000"/>
                <a:gd name="connsiteY1" fmla="*/ 1725150 h 1869150"/>
                <a:gd name="connsiteX2" fmla="*/ 0 w 288000"/>
                <a:gd name="connsiteY2" fmla="*/ 1725150 h 1869150"/>
                <a:gd name="connsiteX3" fmla="*/ 0 w 288000"/>
                <a:gd name="connsiteY3" fmla="*/ 144000 h 1869150"/>
                <a:gd name="connsiteX4" fmla="*/ 150350 w 288000"/>
                <a:gd name="connsiteY4" fmla="*/ 0 h 1869150"/>
                <a:gd name="connsiteX5" fmla="*/ 288000 w 288000"/>
                <a:gd name="connsiteY5" fmla="*/ 144000 h 1869150"/>
                <a:gd name="connsiteX6" fmla="*/ 288000 w 288000"/>
                <a:gd name="connsiteY6" fmla="*/ 1725150 h 1869150"/>
                <a:gd name="connsiteX7" fmla="*/ 288000 w 288000"/>
                <a:gd name="connsiteY7" fmla="*/ 1725150 h 1869150"/>
                <a:gd name="connsiteX8" fmla="*/ 288000 w 288000"/>
                <a:gd name="connsiteY8" fmla="*/ 1725150 h 1869150"/>
                <a:gd name="connsiteX9" fmla="*/ 144000 w 288000"/>
                <a:gd name="connsiteY9" fmla="*/ 1869150 h 1869150"/>
                <a:gd name="connsiteX10" fmla="*/ 0 w 288000"/>
                <a:gd name="connsiteY10" fmla="*/ 1725150 h 186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000" h="1869150">
                  <a:moveTo>
                    <a:pt x="0" y="1725150"/>
                  </a:moveTo>
                  <a:lnTo>
                    <a:pt x="0" y="1725150"/>
                  </a:lnTo>
                  <a:lnTo>
                    <a:pt x="0" y="1725150"/>
                  </a:lnTo>
                  <a:lnTo>
                    <a:pt x="0" y="144000"/>
                  </a:lnTo>
                  <a:lnTo>
                    <a:pt x="150350" y="0"/>
                  </a:lnTo>
                  <a:lnTo>
                    <a:pt x="288000" y="144000"/>
                  </a:lnTo>
                  <a:lnTo>
                    <a:pt x="288000" y="1725150"/>
                  </a:lnTo>
                  <a:lnTo>
                    <a:pt x="288000" y="1725150"/>
                  </a:lnTo>
                  <a:lnTo>
                    <a:pt x="288000" y="1725150"/>
                  </a:lnTo>
                  <a:cubicBezTo>
                    <a:pt x="288000" y="1804679"/>
                    <a:pt x="223529" y="1869150"/>
                    <a:pt x="144000" y="1869150"/>
                  </a:cubicBezTo>
                  <a:cubicBezTo>
                    <a:pt x="64471" y="1869150"/>
                    <a:pt x="0" y="1804679"/>
                    <a:pt x="0" y="1725150"/>
                  </a:cubicBezTo>
                  <a:close/>
                </a:path>
              </a:pathLst>
            </a:custGeom>
            <a:solidFill>
              <a:srgbClr val="4BB6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128EF9A-DFEB-42DE-B290-164D62D8B21B}"/>
                </a:ext>
              </a:extLst>
            </p:cNvPr>
            <p:cNvSpPr/>
            <p:nvPr/>
          </p:nvSpPr>
          <p:spPr>
            <a:xfrm rot="5400000">
              <a:off x="1268077" y="2924362"/>
              <a:ext cx="317502" cy="1613137"/>
            </a:xfrm>
            <a:custGeom>
              <a:avLst/>
              <a:gdLst>
                <a:gd name="connsiteX0" fmla="*/ 0 w 288000"/>
                <a:gd name="connsiteY0" fmla="*/ 1725150 h 1869150"/>
                <a:gd name="connsiteX1" fmla="*/ 0 w 288000"/>
                <a:gd name="connsiteY1" fmla="*/ 1725150 h 1869150"/>
                <a:gd name="connsiteX2" fmla="*/ 0 w 288000"/>
                <a:gd name="connsiteY2" fmla="*/ 1725150 h 1869150"/>
                <a:gd name="connsiteX3" fmla="*/ 0 w 288000"/>
                <a:gd name="connsiteY3" fmla="*/ 144000 h 1869150"/>
                <a:gd name="connsiteX4" fmla="*/ 150350 w 288000"/>
                <a:gd name="connsiteY4" fmla="*/ 0 h 1869150"/>
                <a:gd name="connsiteX5" fmla="*/ 288000 w 288000"/>
                <a:gd name="connsiteY5" fmla="*/ 144000 h 1869150"/>
                <a:gd name="connsiteX6" fmla="*/ 288000 w 288000"/>
                <a:gd name="connsiteY6" fmla="*/ 1725150 h 1869150"/>
                <a:gd name="connsiteX7" fmla="*/ 288000 w 288000"/>
                <a:gd name="connsiteY7" fmla="*/ 1725150 h 1869150"/>
                <a:gd name="connsiteX8" fmla="*/ 288000 w 288000"/>
                <a:gd name="connsiteY8" fmla="*/ 1725150 h 1869150"/>
                <a:gd name="connsiteX9" fmla="*/ 144000 w 288000"/>
                <a:gd name="connsiteY9" fmla="*/ 1869150 h 1869150"/>
                <a:gd name="connsiteX10" fmla="*/ 0 w 288000"/>
                <a:gd name="connsiteY10" fmla="*/ 1725150 h 186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000" h="1869150">
                  <a:moveTo>
                    <a:pt x="0" y="1725150"/>
                  </a:moveTo>
                  <a:lnTo>
                    <a:pt x="0" y="1725150"/>
                  </a:lnTo>
                  <a:lnTo>
                    <a:pt x="0" y="1725150"/>
                  </a:lnTo>
                  <a:lnTo>
                    <a:pt x="0" y="144000"/>
                  </a:lnTo>
                  <a:lnTo>
                    <a:pt x="150350" y="0"/>
                  </a:lnTo>
                  <a:lnTo>
                    <a:pt x="288000" y="144000"/>
                  </a:lnTo>
                  <a:lnTo>
                    <a:pt x="288000" y="1725150"/>
                  </a:lnTo>
                  <a:lnTo>
                    <a:pt x="288000" y="1725150"/>
                  </a:lnTo>
                  <a:lnTo>
                    <a:pt x="288000" y="1725150"/>
                  </a:lnTo>
                  <a:cubicBezTo>
                    <a:pt x="288000" y="1804679"/>
                    <a:pt x="223529" y="1869150"/>
                    <a:pt x="144000" y="1869150"/>
                  </a:cubicBezTo>
                  <a:cubicBezTo>
                    <a:pt x="64471" y="1869150"/>
                    <a:pt x="0" y="1804679"/>
                    <a:pt x="0" y="1725150"/>
                  </a:cubicBezTo>
                  <a:close/>
                </a:path>
              </a:pathLst>
            </a:custGeom>
            <a:solidFill>
              <a:srgbClr val="005C8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DF298B6-46D3-4BEE-BF23-49C5F52FC7B1}"/>
                </a:ext>
              </a:extLst>
            </p:cNvPr>
            <p:cNvSpPr/>
            <p:nvPr/>
          </p:nvSpPr>
          <p:spPr>
            <a:xfrm rot="5400000">
              <a:off x="3183906" y="2922408"/>
              <a:ext cx="317502" cy="1613137"/>
            </a:xfrm>
            <a:custGeom>
              <a:avLst/>
              <a:gdLst>
                <a:gd name="connsiteX0" fmla="*/ 0 w 288000"/>
                <a:gd name="connsiteY0" fmla="*/ 1725150 h 1869150"/>
                <a:gd name="connsiteX1" fmla="*/ 0 w 288000"/>
                <a:gd name="connsiteY1" fmla="*/ 1725150 h 1869150"/>
                <a:gd name="connsiteX2" fmla="*/ 0 w 288000"/>
                <a:gd name="connsiteY2" fmla="*/ 1725150 h 1869150"/>
                <a:gd name="connsiteX3" fmla="*/ 0 w 288000"/>
                <a:gd name="connsiteY3" fmla="*/ 144000 h 1869150"/>
                <a:gd name="connsiteX4" fmla="*/ 150350 w 288000"/>
                <a:gd name="connsiteY4" fmla="*/ 0 h 1869150"/>
                <a:gd name="connsiteX5" fmla="*/ 288000 w 288000"/>
                <a:gd name="connsiteY5" fmla="*/ 144000 h 1869150"/>
                <a:gd name="connsiteX6" fmla="*/ 288000 w 288000"/>
                <a:gd name="connsiteY6" fmla="*/ 1725150 h 1869150"/>
                <a:gd name="connsiteX7" fmla="*/ 288000 w 288000"/>
                <a:gd name="connsiteY7" fmla="*/ 1725150 h 1869150"/>
                <a:gd name="connsiteX8" fmla="*/ 288000 w 288000"/>
                <a:gd name="connsiteY8" fmla="*/ 1725150 h 1869150"/>
                <a:gd name="connsiteX9" fmla="*/ 144000 w 288000"/>
                <a:gd name="connsiteY9" fmla="*/ 1869150 h 1869150"/>
                <a:gd name="connsiteX10" fmla="*/ 0 w 288000"/>
                <a:gd name="connsiteY10" fmla="*/ 1725150 h 186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000" h="1869150">
                  <a:moveTo>
                    <a:pt x="0" y="1725150"/>
                  </a:moveTo>
                  <a:lnTo>
                    <a:pt x="0" y="1725150"/>
                  </a:lnTo>
                  <a:lnTo>
                    <a:pt x="0" y="1725150"/>
                  </a:lnTo>
                  <a:lnTo>
                    <a:pt x="0" y="144000"/>
                  </a:lnTo>
                  <a:lnTo>
                    <a:pt x="150350" y="0"/>
                  </a:lnTo>
                  <a:lnTo>
                    <a:pt x="288000" y="144000"/>
                  </a:lnTo>
                  <a:lnTo>
                    <a:pt x="288000" y="1725150"/>
                  </a:lnTo>
                  <a:lnTo>
                    <a:pt x="288000" y="1725150"/>
                  </a:lnTo>
                  <a:lnTo>
                    <a:pt x="288000" y="1725150"/>
                  </a:lnTo>
                  <a:cubicBezTo>
                    <a:pt x="288000" y="1804679"/>
                    <a:pt x="223529" y="1869150"/>
                    <a:pt x="144000" y="1869150"/>
                  </a:cubicBezTo>
                  <a:cubicBezTo>
                    <a:pt x="64471" y="1869150"/>
                    <a:pt x="0" y="1804679"/>
                    <a:pt x="0" y="1725150"/>
                  </a:cubicBezTo>
                  <a:close/>
                </a:path>
              </a:pathLst>
            </a:custGeom>
            <a:solidFill>
              <a:srgbClr val="74C9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BFE92AC-3A36-4D08-B57B-7D7A3B6EDC05}"/>
                </a:ext>
              </a:extLst>
            </p:cNvPr>
            <p:cNvSpPr txBox="1"/>
            <p:nvPr/>
          </p:nvSpPr>
          <p:spPr>
            <a:xfrm>
              <a:off x="1205003" y="3568147"/>
              <a:ext cx="1847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B2D9DED-8243-4A10-BAF3-A5B5441134CB}"/>
                </a:ext>
              </a:extLst>
            </p:cNvPr>
            <p:cNvSpPr txBox="1"/>
            <p:nvPr/>
          </p:nvSpPr>
          <p:spPr>
            <a:xfrm>
              <a:off x="6684496" y="3587825"/>
              <a:ext cx="1847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E32102B-BC33-4CBE-95C9-31C16ACA468C}"/>
                </a:ext>
              </a:extLst>
            </p:cNvPr>
            <p:cNvSpPr txBox="1"/>
            <p:nvPr/>
          </p:nvSpPr>
          <p:spPr>
            <a:xfrm>
              <a:off x="8547315" y="3569759"/>
              <a:ext cx="1847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5D84263-17F9-4B02-9A30-10B50811F619}"/>
                </a:ext>
              </a:extLst>
            </p:cNvPr>
            <p:cNvSpPr txBox="1"/>
            <p:nvPr/>
          </p:nvSpPr>
          <p:spPr>
            <a:xfrm>
              <a:off x="10115595" y="3581851"/>
              <a:ext cx="313608" cy="2519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→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DBCDE338-1DB8-4605-B131-EC6B136B0DEE}"/>
              </a:ext>
            </a:extLst>
          </p:cNvPr>
          <p:cNvSpPr txBox="1"/>
          <p:nvPr/>
        </p:nvSpPr>
        <p:spPr>
          <a:xfrm>
            <a:off x="2220020" y="4697535"/>
            <a:ext cx="1825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74C9E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Strategic Approval &amp; Initial Due Diligence</a:t>
            </a: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srgbClr val="74C9E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45BE3F9-1CD5-47E9-AB0C-D5F4A66EE344}"/>
              </a:ext>
            </a:extLst>
          </p:cNvPr>
          <p:cNvSpPr txBox="1"/>
          <p:nvPr/>
        </p:nvSpPr>
        <p:spPr>
          <a:xfrm>
            <a:off x="4157549" y="4697535"/>
            <a:ext cx="213294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rgbClr val="3CBAC6"/>
                </a:solidFill>
                <a:latin typeface="Arial"/>
                <a:cs typeface="Arial"/>
              </a:rPr>
              <a:t>Full Partner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rgbClr val="3CBAC6"/>
                </a:solidFill>
                <a:latin typeface="Arial"/>
                <a:cs typeface="Arial"/>
              </a:rPr>
              <a:t>Due Diligence</a:t>
            </a:r>
            <a:endParaRPr kumimoji="0" lang="en-AU" sz="1600" b="1" i="0" u="none" strike="noStrike" kern="1200" cap="none" spc="0" normalizeH="0" baseline="0" noProof="0" dirty="0">
              <a:ln>
                <a:noFill/>
              </a:ln>
              <a:solidFill>
                <a:srgbClr val="3CBAC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7136DBB-9179-4CEA-B1B6-69DA09FFD460}"/>
              </a:ext>
            </a:extLst>
          </p:cNvPr>
          <p:cNvSpPr txBox="1"/>
          <p:nvPr/>
        </p:nvSpPr>
        <p:spPr>
          <a:xfrm>
            <a:off x="6401582" y="4697535"/>
            <a:ext cx="155448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en-GB" sz="1200" b="1" dirty="0">
                <a:solidFill>
                  <a:srgbClr val="B3DBD2"/>
                </a:solidFill>
                <a:latin typeface="Arial"/>
                <a:cs typeface="Arial"/>
              </a:rPr>
              <a:t>Partnership Approval &amp; Academic Quality Assurance</a:t>
            </a:r>
            <a:endParaRPr lang="en-GB" sz="1200" b="1" i="0" u="none" strike="noStrike" kern="1200" cap="none" spc="0" normalizeH="0" baseline="0" noProof="0" dirty="0">
              <a:ln>
                <a:noFill/>
              </a:ln>
              <a:solidFill>
                <a:srgbClr val="B3DBD2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BD6416F-A187-4F90-AA7F-00D7BF3698FE}"/>
              </a:ext>
            </a:extLst>
          </p:cNvPr>
          <p:cNvSpPr txBox="1"/>
          <p:nvPr/>
        </p:nvSpPr>
        <p:spPr>
          <a:xfrm>
            <a:off x="8349437" y="4697535"/>
            <a:ext cx="150483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en-GB" sz="1200" b="1" dirty="0">
                <a:solidFill>
                  <a:srgbClr val="4BB694"/>
                </a:solidFill>
                <a:latin typeface="Arial"/>
                <a:cs typeface="Arial"/>
              </a:rPr>
              <a:t>Memorandum of Agreement</a:t>
            </a: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srgbClr val="4BB694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F0DF555-88B3-41A6-BC09-9BE0FE124E80}"/>
              </a:ext>
            </a:extLst>
          </p:cNvPr>
          <p:cNvSpPr txBox="1"/>
          <p:nvPr/>
        </p:nvSpPr>
        <p:spPr>
          <a:xfrm>
            <a:off x="10390282" y="4697534"/>
            <a:ext cx="137369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en-GB" sz="1200" b="1" dirty="0">
                <a:solidFill>
                  <a:srgbClr val="C1D100"/>
                </a:solidFill>
                <a:latin typeface="Arial"/>
                <a:cs typeface="Arial"/>
              </a:rPr>
              <a:t>Programme commencement &amp; Ongoing Monitoring</a:t>
            </a:r>
            <a:endParaRPr lang="en-AU" sz="1200" b="1" i="0" u="none" strike="noStrike" kern="1200" cap="none" spc="0" normalizeH="0" baseline="0" noProof="0" dirty="0">
              <a:ln>
                <a:noFill/>
              </a:ln>
              <a:solidFill>
                <a:srgbClr val="C1D1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24EA40D-6815-48A0-BC0E-A82F55F93386}"/>
              </a:ext>
            </a:extLst>
          </p:cNvPr>
          <p:cNvSpPr txBox="1"/>
          <p:nvPr/>
        </p:nvSpPr>
        <p:spPr>
          <a:xfrm>
            <a:off x="266018" y="4697535"/>
            <a:ext cx="1796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srgbClr val="005C8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srgbClr val="005C8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Discussions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5730FD0-6AB8-499B-A71B-DC6F1FB85185}"/>
              </a:ext>
            </a:extLst>
          </p:cNvPr>
          <p:cNvGrpSpPr/>
          <p:nvPr/>
        </p:nvGrpSpPr>
        <p:grpSpPr>
          <a:xfrm>
            <a:off x="413039" y="2924615"/>
            <a:ext cx="1554480" cy="1554480"/>
            <a:chOff x="155438" y="1250063"/>
            <a:chExt cx="1554480" cy="15544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EDDB125-6547-434A-9D47-F0BB8AFA62E4}"/>
                </a:ext>
              </a:extLst>
            </p:cNvPr>
            <p:cNvGrpSpPr/>
            <p:nvPr/>
          </p:nvGrpSpPr>
          <p:grpSpPr>
            <a:xfrm>
              <a:off x="299727" y="1362399"/>
              <a:ext cx="1274064" cy="1274064"/>
              <a:chOff x="2028751" y="1179253"/>
              <a:chExt cx="1274064" cy="1274064"/>
            </a:xfrm>
          </p:grpSpPr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39B7CA4B-8C43-4E66-8C64-ECF681C0AA03}"/>
                  </a:ext>
                </a:extLst>
              </p:cNvPr>
              <p:cNvSpPr/>
              <p:nvPr/>
            </p:nvSpPr>
            <p:spPr>
              <a:xfrm>
                <a:off x="2028751" y="1179253"/>
                <a:ext cx="1274064" cy="1274064"/>
              </a:xfrm>
              <a:prstGeom prst="ellipse">
                <a:avLst/>
              </a:prstGeom>
              <a:solidFill>
                <a:srgbClr val="005C8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0E6A3C06-B041-4FD0-9677-E8069C5F4DFA}"/>
                  </a:ext>
                </a:extLst>
              </p:cNvPr>
              <p:cNvSpPr/>
              <p:nvPr/>
            </p:nvSpPr>
            <p:spPr>
              <a:xfrm>
                <a:off x="2187247" y="1337749"/>
                <a:ext cx="957072" cy="957072"/>
              </a:xfrm>
              <a:prstGeom prst="ellipse">
                <a:avLst/>
              </a:prstGeom>
              <a:solidFill>
                <a:srgbClr val="005C84"/>
              </a:solidFill>
              <a:ln>
                <a:solidFill>
                  <a:srgbClr val="005C84"/>
                </a:solidFill>
              </a:ln>
              <a:effectLst>
                <a:outerShdw blurRad="266700" dist="38100" dir="8100000" sx="103000" sy="103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6641A0B8-705C-4A0B-BCA7-2995DC8F9CCA}"/>
                  </a:ext>
                </a:extLst>
              </p:cNvPr>
              <p:cNvSpPr/>
              <p:nvPr/>
            </p:nvSpPr>
            <p:spPr>
              <a:xfrm>
                <a:off x="2245159" y="1395661"/>
                <a:ext cx="841248" cy="8412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</p:grp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C1E9E80E-873B-4D92-B3B5-32FC0400FD98}"/>
                </a:ext>
              </a:extLst>
            </p:cNvPr>
            <p:cNvSpPr/>
            <p:nvPr/>
          </p:nvSpPr>
          <p:spPr>
            <a:xfrm>
              <a:off x="155438" y="1250063"/>
              <a:ext cx="1554480" cy="1554480"/>
            </a:xfrm>
            <a:prstGeom prst="ellipse">
              <a:avLst/>
            </a:prstGeom>
            <a:noFill/>
            <a:ln w="19050">
              <a:solidFill>
                <a:srgbClr val="005C84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752B77BD-71D4-404E-83BC-B6B539D70958}"/>
              </a:ext>
            </a:extLst>
          </p:cNvPr>
          <p:cNvGrpSpPr/>
          <p:nvPr/>
        </p:nvGrpSpPr>
        <p:grpSpPr>
          <a:xfrm>
            <a:off x="4424740" y="2924615"/>
            <a:ext cx="1554480" cy="1554480"/>
            <a:chOff x="3865250" y="1239338"/>
            <a:chExt cx="1554480" cy="1554480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5BA74607-CF12-45BE-A80F-3E8936567E27}"/>
                </a:ext>
              </a:extLst>
            </p:cNvPr>
            <p:cNvGrpSpPr/>
            <p:nvPr/>
          </p:nvGrpSpPr>
          <p:grpSpPr>
            <a:xfrm>
              <a:off x="4012077" y="1362399"/>
              <a:ext cx="1274064" cy="1274064"/>
              <a:chOff x="4453580" y="4327270"/>
              <a:chExt cx="1274064" cy="1274064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CD289A7A-9E0D-471A-97E4-8BCDB0D641B8}"/>
                  </a:ext>
                </a:extLst>
              </p:cNvPr>
              <p:cNvSpPr/>
              <p:nvPr/>
            </p:nvSpPr>
            <p:spPr>
              <a:xfrm>
                <a:off x="4453580" y="4327270"/>
                <a:ext cx="1274064" cy="1274064"/>
              </a:xfrm>
              <a:prstGeom prst="ellipse">
                <a:avLst/>
              </a:prstGeom>
              <a:solidFill>
                <a:srgbClr val="3CBA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6C3E69D1-EC5D-4F91-87CE-5BBEFCDCD357}"/>
                  </a:ext>
                </a:extLst>
              </p:cNvPr>
              <p:cNvSpPr/>
              <p:nvPr/>
            </p:nvSpPr>
            <p:spPr>
              <a:xfrm>
                <a:off x="4612076" y="4485766"/>
                <a:ext cx="957072" cy="957072"/>
              </a:xfrm>
              <a:prstGeom prst="ellipse">
                <a:avLst/>
              </a:prstGeom>
              <a:solidFill>
                <a:srgbClr val="3CBAC6"/>
              </a:solidFill>
              <a:ln>
                <a:noFill/>
              </a:ln>
              <a:effectLst>
                <a:outerShdw blurRad="266700" dist="38100" dir="8100000" sx="103000" sy="103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2C72569D-FBCF-46DE-9FD2-2E90EF6F6964}"/>
                  </a:ext>
                </a:extLst>
              </p:cNvPr>
              <p:cNvSpPr/>
              <p:nvPr/>
            </p:nvSpPr>
            <p:spPr>
              <a:xfrm>
                <a:off x="4669988" y="4543678"/>
                <a:ext cx="841248" cy="8412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</p:grp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C4BC1979-2CDD-45AA-BFD2-4EA433D3C13A}"/>
                </a:ext>
              </a:extLst>
            </p:cNvPr>
            <p:cNvSpPr/>
            <p:nvPr/>
          </p:nvSpPr>
          <p:spPr>
            <a:xfrm>
              <a:off x="3865250" y="1239338"/>
              <a:ext cx="1554480" cy="1554480"/>
            </a:xfrm>
            <a:prstGeom prst="ellipse">
              <a:avLst/>
            </a:prstGeom>
            <a:noFill/>
            <a:ln w="19050">
              <a:solidFill>
                <a:srgbClr val="3CBAC6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7E208691-1C3B-4D4E-97B0-5EBC911FE7D9}"/>
              </a:ext>
            </a:extLst>
          </p:cNvPr>
          <p:cNvGrpSpPr/>
          <p:nvPr/>
        </p:nvGrpSpPr>
        <p:grpSpPr>
          <a:xfrm>
            <a:off x="8317472" y="2949106"/>
            <a:ext cx="1554480" cy="1554480"/>
            <a:chOff x="7540664" y="1226548"/>
            <a:chExt cx="1554480" cy="1554480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7469DAF4-0ABE-43E6-887D-83039F280A66}"/>
                </a:ext>
              </a:extLst>
            </p:cNvPr>
            <p:cNvGrpSpPr/>
            <p:nvPr/>
          </p:nvGrpSpPr>
          <p:grpSpPr>
            <a:xfrm>
              <a:off x="7688016" y="1362399"/>
              <a:ext cx="1274064" cy="1274064"/>
              <a:chOff x="1243282" y="1250261"/>
              <a:chExt cx="1274064" cy="1274064"/>
            </a:xfrm>
          </p:grpSpPr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44BB5336-226E-4414-B41F-542CC4188E6E}"/>
                  </a:ext>
                </a:extLst>
              </p:cNvPr>
              <p:cNvSpPr/>
              <p:nvPr/>
            </p:nvSpPr>
            <p:spPr>
              <a:xfrm>
                <a:off x="1243282" y="1250261"/>
                <a:ext cx="1274064" cy="1274064"/>
              </a:xfrm>
              <a:prstGeom prst="ellipse">
                <a:avLst/>
              </a:prstGeom>
              <a:solidFill>
                <a:srgbClr val="4BB694"/>
              </a:solidFill>
              <a:ln>
                <a:solidFill>
                  <a:srgbClr val="4BB6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C53D3F3B-E3BC-4951-8754-B447C99E70FB}"/>
                  </a:ext>
                </a:extLst>
              </p:cNvPr>
              <p:cNvSpPr/>
              <p:nvPr/>
            </p:nvSpPr>
            <p:spPr>
              <a:xfrm>
                <a:off x="1401778" y="1408757"/>
                <a:ext cx="957072" cy="957072"/>
              </a:xfrm>
              <a:prstGeom prst="ellipse">
                <a:avLst/>
              </a:prstGeom>
              <a:solidFill>
                <a:srgbClr val="4BB694"/>
              </a:solidFill>
              <a:ln>
                <a:solidFill>
                  <a:srgbClr val="4BB694"/>
                </a:solidFill>
              </a:ln>
              <a:effectLst>
                <a:outerShdw blurRad="266700" dist="38100" dir="8100000" sx="103000" sy="103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FADB9A0D-3D4E-4AAE-B213-9C12DFBFE434}"/>
                  </a:ext>
                </a:extLst>
              </p:cNvPr>
              <p:cNvSpPr/>
              <p:nvPr/>
            </p:nvSpPr>
            <p:spPr>
              <a:xfrm>
                <a:off x="1459958" y="1466669"/>
                <a:ext cx="841248" cy="84124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4BB694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</p:grp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32162432-2A3A-43AE-8710-4D214C842E81}"/>
                </a:ext>
              </a:extLst>
            </p:cNvPr>
            <p:cNvSpPr/>
            <p:nvPr/>
          </p:nvSpPr>
          <p:spPr>
            <a:xfrm>
              <a:off x="7540664" y="1226548"/>
              <a:ext cx="1554480" cy="1554480"/>
            </a:xfrm>
            <a:prstGeom prst="ellipse">
              <a:avLst/>
            </a:prstGeom>
            <a:noFill/>
            <a:ln w="19050">
              <a:solidFill>
                <a:srgbClr val="4BB694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A3069C90-E851-4965-9389-33D60996A41E}"/>
              </a:ext>
            </a:extLst>
          </p:cNvPr>
          <p:cNvGrpSpPr/>
          <p:nvPr/>
        </p:nvGrpSpPr>
        <p:grpSpPr>
          <a:xfrm>
            <a:off x="2419375" y="2969508"/>
            <a:ext cx="1554480" cy="1554480"/>
            <a:chOff x="1979326" y="4762896"/>
            <a:chExt cx="1554480" cy="1554480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A3A59E77-B6A8-499B-932E-4470ADB5D569}"/>
                </a:ext>
              </a:extLst>
            </p:cNvPr>
            <p:cNvGrpSpPr/>
            <p:nvPr/>
          </p:nvGrpSpPr>
          <p:grpSpPr>
            <a:xfrm>
              <a:off x="2119534" y="4903104"/>
              <a:ext cx="1274064" cy="1274064"/>
              <a:chOff x="2064213" y="4028458"/>
              <a:chExt cx="1274064" cy="1274064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4DC58EDB-5B31-435E-B75F-5EED8A0F05DA}"/>
                  </a:ext>
                </a:extLst>
              </p:cNvPr>
              <p:cNvSpPr/>
              <p:nvPr/>
            </p:nvSpPr>
            <p:spPr>
              <a:xfrm>
                <a:off x="2064213" y="4028458"/>
                <a:ext cx="1274064" cy="1274064"/>
              </a:xfrm>
              <a:prstGeom prst="ellipse">
                <a:avLst/>
              </a:prstGeom>
              <a:solidFill>
                <a:srgbClr val="74C9E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2987D275-E8DB-429B-A3C6-BA317F105773}"/>
                  </a:ext>
                </a:extLst>
              </p:cNvPr>
              <p:cNvSpPr/>
              <p:nvPr/>
            </p:nvSpPr>
            <p:spPr>
              <a:xfrm>
                <a:off x="2222709" y="4186954"/>
                <a:ext cx="957072" cy="957072"/>
              </a:xfrm>
              <a:prstGeom prst="ellipse">
                <a:avLst/>
              </a:prstGeom>
              <a:solidFill>
                <a:srgbClr val="74C9E5"/>
              </a:solidFill>
              <a:ln>
                <a:noFill/>
              </a:ln>
              <a:effectLst>
                <a:outerShdw blurRad="266700" dist="38100" dir="8100000" sx="103000" sy="103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</p:grp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67722BFB-99F3-48A4-88E1-B7C2ED28C4D7}"/>
                </a:ext>
              </a:extLst>
            </p:cNvPr>
            <p:cNvSpPr/>
            <p:nvPr/>
          </p:nvSpPr>
          <p:spPr>
            <a:xfrm>
              <a:off x="1979326" y="4762896"/>
              <a:ext cx="1554480" cy="1554480"/>
            </a:xfrm>
            <a:prstGeom prst="ellipse">
              <a:avLst/>
            </a:prstGeom>
            <a:noFill/>
            <a:ln w="19050">
              <a:solidFill>
                <a:srgbClr val="74C9E5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1E9B36DD-0AF6-44EC-B3B9-E39B17C123AF}"/>
              </a:ext>
            </a:extLst>
          </p:cNvPr>
          <p:cNvGrpSpPr/>
          <p:nvPr/>
        </p:nvGrpSpPr>
        <p:grpSpPr>
          <a:xfrm>
            <a:off x="6371106" y="2943130"/>
            <a:ext cx="1554480" cy="1554480"/>
            <a:chOff x="5689138" y="4752171"/>
            <a:chExt cx="1554480" cy="1554480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A8BAFF9B-0324-482C-9AE2-71DEC2B00868}"/>
                </a:ext>
              </a:extLst>
            </p:cNvPr>
            <p:cNvGrpSpPr/>
            <p:nvPr/>
          </p:nvGrpSpPr>
          <p:grpSpPr>
            <a:xfrm>
              <a:off x="5829346" y="4892379"/>
              <a:ext cx="1274064" cy="1274064"/>
              <a:chOff x="6781697" y="4365571"/>
              <a:chExt cx="1274064" cy="1274064"/>
            </a:xfrm>
          </p:grpSpPr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CE31FD2F-2E0B-4651-A4DA-0F847CB949AD}"/>
                  </a:ext>
                </a:extLst>
              </p:cNvPr>
              <p:cNvSpPr/>
              <p:nvPr/>
            </p:nvSpPr>
            <p:spPr>
              <a:xfrm>
                <a:off x="6781697" y="4365571"/>
                <a:ext cx="1274064" cy="1274064"/>
              </a:xfrm>
              <a:prstGeom prst="ellipse">
                <a:avLst/>
              </a:prstGeom>
              <a:solidFill>
                <a:srgbClr val="B3DBD2"/>
              </a:solidFill>
              <a:ln>
                <a:solidFill>
                  <a:srgbClr val="B3DBD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3E307865-9ADA-4893-B624-5D10467DD16C}"/>
                  </a:ext>
                </a:extLst>
              </p:cNvPr>
              <p:cNvSpPr/>
              <p:nvPr/>
            </p:nvSpPr>
            <p:spPr>
              <a:xfrm>
                <a:off x="6940193" y="4524067"/>
                <a:ext cx="957072" cy="957072"/>
              </a:xfrm>
              <a:prstGeom prst="ellipse">
                <a:avLst/>
              </a:prstGeom>
              <a:solidFill>
                <a:srgbClr val="B3DBD2"/>
              </a:solidFill>
              <a:ln>
                <a:solidFill>
                  <a:srgbClr val="B3DBD2"/>
                </a:solidFill>
              </a:ln>
              <a:effectLst>
                <a:outerShdw blurRad="266700" dist="38100" dir="8100000" sx="103000" sy="103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89C959EB-156B-4A10-A894-870C27E3DCCC}"/>
                  </a:ext>
                </a:extLst>
              </p:cNvPr>
              <p:cNvSpPr/>
              <p:nvPr/>
            </p:nvSpPr>
            <p:spPr>
              <a:xfrm>
                <a:off x="6998105" y="4581979"/>
                <a:ext cx="841248" cy="84124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B3DBD2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</p:grp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9D2C975-1B2D-45BA-AC86-E4BF5D0BCAED}"/>
                </a:ext>
              </a:extLst>
            </p:cNvPr>
            <p:cNvSpPr/>
            <p:nvPr/>
          </p:nvSpPr>
          <p:spPr>
            <a:xfrm>
              <a:off x="5689138" y="4752171"/>
              <a:ext cx="1554480" cy="1554480"/>
            </a:xfrm>
            <a:prstGeom prst="ellipse">
              <a:avLst/>
            </a:prstGeom>
            <a:noFill/>
            <a:ln w="19050">
              <a:solidFill>
                <a:srgbClr val="B3DBD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D826150D-4A45-40EF-A7FA-1755B79CF33B}"/>
              </a:ext>
            </a:extLst>
          </p:cNvPr>
          <p:cNvGrpSpPr/>
          <p:nvPr/>
        </p:nvGrpSpPr>
        <p:grpSpPr>
          <a:xfrm>
            <a:off x="10263838" y="2924615"/>
            <a:ext cx="1554480" cy="1554480"/>
            <a:chOff x="9364552" y="4739381"/>
            <a:chExt cx="1554480" cy="1554480"/>
          </a:xfrm>
        </p:grpSpPr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2E2139B5-2861-4B99-B9A6-F31A90929D37}"/>
                </a:ext>
              </a:extLst>
            </p:cNvPr>
            <p:cNvGrpSpPr/>
            <p:nvPr/>
          </p:nvGrpSpPr>
          <p:grpSpPr>
            <a:xfrm>
              <a:off x="9504760" y="4879589"/>
              <a:ext cx="1274064" cy="1274064"/>
              <a:chOff x="1243282" y="1250261"/>
              <a:chExt cx="1274064" cy="1274064"/>
            </a:xfrm>
          </p:grpSpPr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id="{ABA437E2-2157-46BF-BFE6-91598BE1B403}"/>
                  </a:ext>
                </a:extLst>
              </p:cNvPr>
              <p:cNvSpPr/>
              <p:nvPr/>
            </p:nvSpPr>
            <p:spPr>
              <a:xfrm>
                <a:off x="1243282" y="1250261"/>
                <a:ext cx="1274064" cy="1274064"/>
              </a:xfrm>
              <a:prstGeom prst="ellipse">
                <a:avLst/>
              </a:prstGeom>
              <a:solidFill>
                <a:srgbClr val="C1D1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64F0A15B-67DE-4DE0-A545-91BADA16905A}"/>
                  </a:ext>
                </a:extLst>
              </p:cNvPr>
              <p:cNvSpPr/>
              <p:nvPr/>
            </p:nvSpPr>
            <p:spPr>
              <a:xfrm>
                <a:off x="1401778" y="1408757"/>
                <a:ext cx="957072" cy="957072"/>
              </a:xfrm>
              <a:prstGeom prst="ellipse">
                <a:avLst/>
              </a:prstGeom>
              <a:solidFill>
                <a:srgbClr val="C1D100"/>
              </a:solidFill>
              <a:ln>
                <a:solidFill>
                  <a:srgbClr val="C1D100"/>
                </a:solidFill>
              </a:ln>
              <a:effectLst>
                <a:outerShdw blurRad="266700" dist="38100" dir="8100000" sx="103000" sy="103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04911084-A741-48B1-95B4-88741542D82A}"/>
                  </a:ext>
                </a:extLst>
              </p:cNvPr>
              <p:cNvSpPr/>
              <p:nvPr/>
            </p:nvSpPr>
            <p:spPr>
              <a:xfrm>
                <a:off x="1459690" y="1466669"/>
                <a:ext cx="841248" cy="8412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</p:grp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CF4D0004-83C1-4FF4-8D13-91F7C06AFD9B}"/>
                </a:ext>
              </a:extLst>
            </p:cNvPr>
            <p:cNvSpPr/>
            <p:nvPr/>
          </p:nvSpPr>
          <p:spPr>
            <a:xfrm>
              <a:off x="9364552" y="4739381"/>
              <a:ext cx="1554480" cy="1554480"/>
            </a:xfrm>
            <a:prstGeom prst="ellipse">
              <a:avLst/>
            </a:prstGeom>
            <a:noFill/>
            <a:ln w="19050">
              <a:solidFill>
                <a:srgbClr val="C1D1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</p:grpSp>
      <p:sp>
        <p:nvSpPr>
          <p:cNvPr id="110" name="Oval 109">
            <a:extLst>
              <a:ext uri="{FF2B5EF4-FFF2-40B4-BE49-F238E27FC236}">
                <a16:creationId xmlns:a16="http://schemas.microsoft.com/office/drawing/2014/main" id="{139C321B-399C-46B5-AD77-57DDBEA2B1AE}"/>
              </a:ext>
            </a:extLst>
          </p:cNvPr>
          <p:cNvSpPr/>
          <p:nvPr/>
        </p:nvSpPr>
        <p:spPr>
          <a:xfrm>
            <a:off x="2775809" y="3311659"/>
            <a:ext cx="841248" cy="841248"/>
          </a:xfrm>
          <a:prstGeom prst="ellipse">
            <a:avLst/>
          </a:prstGeom>
          <a:solidFill>
            <a:schemeClr val="bg1"/>
          </a:solidFill>
          <a:ln>
            <a:solidFill>
              <a:srgbClr val="74C9E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+mn-ea"/>
              <a:cs typeface="+mn-cs"/>
            </a:endParaRPr>
          </a:p>
        </p:txBody>
      </p:sp>
      <p:pic>
        <p:nvPicPr>
          <p:cNvPr id="114" name="Graphic 113" descr="Classroom">
            <a:extLst>
              <a:ext uri="{FF2B5EF4-FFF2-40B4-BE49-F238E27FC236}">
                <a16:creationId xmlns:a16="http://schemas.microsoft.com/office/drawing/2014/main" id="{A872E55E-B139-4AA5-A9C5-2ACCB19CEA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5674" y="3324913"/>
            <a:ext cx="724306" cy="724306"/>
          </a:xfrm>
          <a:prstGeom prst="rect">
            <a:avLst/>
          </a:prstGeom>
        </p:spPr>
      </p:pic>
      <p:pic>
        <p:nvPicPr>
          <p:cNvPr id="115" name="Graphic 114" descr="Chat">
            <a:extLst>
              <a:ext uri="{FF2B5EF4-FFF2-40B4-BE49-F238E27FC236}">
                <a16:creationId xmlns:a16="http://schemas.microsoft.com/office/drawing/2014/main" id="{5FD6912C-0645-48AD-9E98-F254B8EFAB0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816669" y="3323677"/>
            <a:ext cx="724306" cy="724306"/>
          </a:xfrm>
          <a:prstGeom prst="rect">
            <a:avLst/>
          </a:prstGeom>
        </p:spPr>
      </p:pic>
      <p:pic>
        <p:nvPicPr>
          <p:cNvPr id="116" name="Graphic 115" descr="Group brainstorm">
            <a:extLst>
              <a:ext uri="{FF2B5EF4-FFF2-40B4-BE49-F238E27FC236}">
                <a16:creationId xmlns:a16="http://schemas.microsoft.com/office/drawing/2014/main" id="{D83B7FFA-9402-426B-9505-EDE87AE3D0D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828126" y="3261378"/>
            <a:ext cx="724306" cy="724306"/>
          </a:xfrm>
          <a:prstGeom prst="rect">
            <a:avLst/>
          </a:prstGeom>
        </p:spPr>
      </p:pic>
      <p:sp>
        <p:nvSpPr>
          <p:cNvPr id="93" name="Oval 92"/>
          <p:cNvSpPr/>
          <p:nvPr/>
        </p:nvSpPr>
        <p:spPr>
          <a:xfrm>
            <a:off x="4456841" y="2364397"/>
            <a:ext cx="182427" cy="1709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101" name="Oval 100"/>
          <p:cNvSpPr/>
          <p:nvPr/>
        </p:nvSpPr>
        <p:spPr>
          <a:xfrm>
            <a:off x="6424830" y="2364397"/>
            <a:ext cx="182427" cy="1709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103" name="Oval 102"/>
          <p:cNvSpPr/>
          <p:nvPr/>
        </p:nvSpPr>
        <p:spPr>
          <a:xfrm>
            <a:off x="8359773" y="2336696"/>
            <a:ext cx="182427" cy="1709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4</a:t>
            </a:r>
          </a:p>
        </p:txBody>
      </p:sp>
      <p:pic>
        <p:nvPicPr>
          <p:cNvPr id="106" name="Graphic 16" descr="Internet">
            <a:extLst>
              <a:ext uri="{FF2B5EF4-FFF2-40B4-BE49-F238E27FC236}">
                <a16:creationId xmlns:a16="http://schemas.microsoft.com/office/drawing/2014/main" id="{C572539B-895A-43BF-BE6B-C7198BF5498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4857799" y="3253235"/>
            <a:ext cx="732449" cy="732449"/>
          </a:xfrm>
          <a:prstGeom prst="rect">
            <a:avLst/>
          </a:prstGeom>
        </p:spPr>
      </p:pic>
      <p:pic>
        <p:nvPicPr>
          <p:cNvPr id="111" name="Graphic 75">
            <a:extLst>
              <a:ext uri="{FF2B5EF4-FFF2-40B4-BE49-F238E27FC236}">
                <a16:creationId xmlns:a16="http://schemas.microsoft.com/office/drawing/2014/main" id="{B5555223-B619-4D9D-B41F-27B545945F59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939269" y="3481302"/>
            <a:ext cx="444886" cy="444886"/>
          </a:xfrm>
          <a:prstGeom prst="rect">
            <a:avLst/>
          </a:prstGeom>
        </p:spPr>
      </p:pic>
      <p:pic>
        <p:nvPicPr>
          <p:cNvPr id="118" name="Graphic 76">
            <a:extLst>
              <a:ext uri="{FF2B5EF4-FFF2-40B4-BE49-F238E27FC236}">
                <a16:creationId xmlns:a16="http://schemas.microsoft.com/office/drawing/2014/main" id="{EB1FB7F8-5295-4091-AACB-C8EF612D0C62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20794369">
            <a:off x="2779477" y="3362840"/>
            <a:ext cx="707056" cy="707056"/>
          </a:xfrm>
          <a:prstGeom prst="rect">
            <a:avLst/>
          </a:prstGeom>
        </p:spPr>
      </p:pic>
      <p:sp>
        <p:nvSpPr>
          <p:cNvPr id="120" name="TextBox 119"/>
          <p:cNvSpPr txBox="1"/>
          <p:nvPr/>
        </p:nvSpPr>
        <p:spPr>
          <a:xfrm>
            <a:off x="4826888" y="2282875"/>
            <a:ext cx="13067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Stage 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771566" y="2303745"/>
            <a:ext cx="97881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Stage 3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8719551" y="2291999"/>
            <a:ext cx="10069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Stage 4</a:t>
            </a:r>
          </a:p>
        </p:txBody>
      </p:sp>
      <p:sp>
        <p:nvSpPr>
          <p:cNvPr id="125" name="Oval 124"/>
          <p:cNvSpPr/>
          <p:nvPr/>
        </p:nvSpPr>
        <p:spPr>
          <a:xfrm>
            <a:off x="460707" y="2381520"/>
            <a:ext cx="182427" cy="1709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0</a:t>
            </a:r>
          </a:p>
        </p:txBody>
      </p:sp>
      <p:sp>
        <p:nvSpPr>
          <p:cNvPr id="126" name="Oval 125"/>
          <p:cNvSpPr/>
          <p:nvPr/>
        </p:nvSpPr>
        <p:spPr>
          <a:xfrm>
            <a:off x="2458591" y="2364397"/>
            <a:ext cx="182427" cy="1709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91" name="Title 1"/>
          <p:cNvSpPr>
            <a:spLocks noGrp="1"/>
          </p:cNvSpPr>
          <p:nvPr>
            <p:ph type="title"/>
          </p:nvPr>
        </p:nvSpPr>
        <p:spPr>
          <a:xfrm>
            <a:off x="106155" y="202510"/>
            <a:ext cx="9559170" cy="936104"/>
          </a:xfrm>
        </p:spPr>
        <p:txBody>
          <a:bodyPr/>
          <a:lstStyle/>
          <a:p>
            <a:r>
              <a:rPr lang="en-GB" dirty="0"/>
              <a:t>Education Partnerships Approval Procedure: Standard Collaborative Provision Models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4CF87A-D94F-0F9A-D30A-309DE68EA813}"/>
              </a:ext>
            </a:extLst>
          </p:cNvPr>
          <p:cNvSpPr txBox="1"/>
          <p:nvPr/>
        </p:nvSpPr>
        <p:spPr>
          <a:xfrm>
            <a:off x="739529" y="2324306"/>
            <a:ext cx="150973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</a:rPr>
              <a:t>Pre-Stage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799D98-C457-80E1-2B08-E01506969FB3}"/>
              </a:ext>
            </a:extLst>
          </p:cNvPr>
          <p:cNvSpPr txBox="1"/>
          <p:nvPr/>
        </p:nvSpPr>
        <p:spPr>
          <a:xfrm>
            <a:off x="2828993" y="2297209"/>
            <a:ext cx="150973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</a:rPr>
              <a:t>Stage 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6F58C7-C9EB-AA37-D9EF-355FA8816909}"/>
              </a:ext>
            </a:extLst>
          </p:cNvPr>
          <p:cNvSpPr/>
          <p:nvPr/>
        </p:nvSpPr>
        <p:spPr>
          <a:xfrm>
            <a:off x="9828803" y="114300"/>
            <a:ext cx="208697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081F1769-65B2-88DE-5359-7B4BA1EA9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88582" y="-313643"/>
            <a:ext cx="2566737" cy="144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0C9DD82-764E-E1AA-93D0-5D7841D5DA72}"/>
              </a:ext>
            </a:extLst>
          </p:cNvPr>
          <p:cNvSpPr txBox="1"/>
          <p:nvPr/>
        </p:nvSpPr>
        <p:spPr>
          <a:xfrm>
            <a:off x="10621572" y="2303966"/>
            <a:ext cx="12390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</a:rPr>
              <a:t>Implementation</a:t>
            </a:r>
            <a:endParaRPr lang="en-GB" sz="105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637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1"/>
          <p:cNvSpPr>
            <a:spLocks noGrp="1"/>
          </p:cNvSpPr>
          <p:nvPr>
            <p:ph type="title"/>
          </p:nvPr>
        </p:nvSpPr>
        <p:spPr>
          <a:xfrm>
            <a:off x="643749" y="466865"/>
            <a:ext cx="9559170" cy="936104"/>
          </a:xfrm>
        </p:spPr>
        <p:txBody>
          <a:bodyPr/>
          <a:lstStyle/>
          <a:p>
            <a:r>
              <a:rPr lang="en-GB" dirty="0"/>
              <a:t>Education Partnerships Approval Procedure: Standard Collaborative Provision Models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689887-4F36-2B87-6008-B081C482BAEC}"/>
              </a:ext>
            </a:extLst>
          </p:cNvPr>
          <p:cNvGrpSpPr/>
          <p:nvPr/>
        </p:nvGrpSpPr>
        <p:grpSpPr>
          <a:xfrm>
            <a:off x="287838" y="1759984"/>
            <a:ext cx="11616324" cy="1078813"/>
            <a:chOff x="482142" y="1272478"/>
            <a:chExt cx="11616324" cy="107881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C80F2A0-26F1-4934-A766-FF1629B7577E}"/>
                </a:ext>
              </a:extLst>
            </p:cNvPr>
            <p:cNvGrpSpPr/>
            <p:nvPr/>
          </p:nvGrpSpPr>
          <p:grpSpPr>
            <a:xfrm>
              <a:off x="482142" y="1272478"/>
              <a:ext cx="11227716" cy="535407"/>
              <a:chOff x="1205003" y="3558423"/>
              <a:chExt cx="10311739" cy="337179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9F6DB12F-0E26-470A-BD50-AE8ACF04370E}"/>
                  </a:ext>
                </a:extLst>
              </p:cNvPr>
              <p:cNvSpPr/>
              <p:nvPr/>
            </p:nvSpPr>
            <p:spPr>
              <a:xfrm rot="5400000">
                <a:off x="5975973" y="2925814"/>
                <a:ext cx="317502" cy="1613137"/>
              </a:xfrm>
              <a:custGeom>
                <a:avLst/>
                <a:gdLst>
                  <a:gd name="connsiteX0" fmla="*/ 0 w 288000"/>
                  <a:gd name="connsiteY0" fmla="*/ 1725150 h 1869150"/>
                  <a:gd name="connsiteX1" fmla="*/ 0 w 288000"/>
                  <a:gd name="connsiteY1" fmla="*/ 1725150 h 1869150"/>
                  <a:gd name="connsiteX2" fmla="*/ 0 w 288000"/>
                  <a:gd name="connsiteY2" fmla="*/ 1725150 h 1869150"/>
                  <a:gd name="connsiteX3" fmla="*/ 0 w 288000"/>
                  <a:gd name="connsiteY3" fmla="*/ 144000 h 1869150"/>
                  <a:gd name="connsiteX4" fmla="*/ 150350 w 288000"/>
                  <a:gd name="connsiteY4" fmla="*/ 0 h 1869150"/>
                  <a:gd name="connsiteX5" fmla="*/ 288000 w 288000"/>
                  <a:gd name="connsiteY5" fmla="*/ 144000 h 1869150"/>
                  <a:gd name="connsiteX6" fmla="*/ 288000 w 288000"/>
                  <a:gd name="connsiteY6" fmla="*/ 1725150 h 1869150"/>
                  <a:gd name="connsiteX7" fmla="*/ 288000 w 288000"/>
                  <a:gd name="connsiteY7" fmla="*/ 1725150 h 1869150"/>
                  <a:gd name="connsiteX8" fmla="*/ 288000 w 288000"/>
                  <a:gd name="connsiteY8" fmla="*/ 1725150 h 1869150"/>
                  <a:gd name="connsiteX9" fmla="*/ 144000 w 288000"/>
                  <a:gd name="connsiteY9" fmla="*/ 1869150 h 1869150"/>
                  <a:gd name="connsiteX10" fmla="*/ 0 w 288000"/>
                  <a:gd name="connsiteY10" fmla="*/ 1725150 h 186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8000" h="1869150">
                    <a:moveTo>
                      <a:pt x="0" y="1725150"/>
                    </a:moveTo>
                    <a:lnTo>
                      <a:pt x="0" y="1725150"/>
                    </a:lnTo>
                    <a:lnTo>
                      <a:pt x="0" y="1725150"/>
                    </a:lnTo>
                    <a:lnTo>
                      <a:pt x="0" y="144000"/>
                    </a:lnTo>
                    <a:lnTo>
                      <a:pt x="150350" y="0"/>
                    </a:lnTo>
                    <a:lnTo>
                      <a:pt x="288000" y="14400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cubicBezTo>
                      <a:pt x="288000" y="1804679"/>
                      <a:pt x="223529" y="1869150"/>
                      <a:pt x="144000" y="1869150"/>
                    </a:cubicBezTo>
                    <a:cubicBezTo>
                      <a:pt x="64471" y="1869150"/>
                      <a:pt x="0" y="1804679"/>
                      <a:pt x="0" y="1725150"/>
                    </a:cubicBezTo>
                    <a:close/>
                  </a:path>
                </a:pathLst>
              </a:custGeom>
              <a:solidFill>
                <a:srgbClr val="3CBA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EECB7793-8996-4EF3-8C77-E207191BCA1E}"/>
                  </a:ext>
                </a:extLst>
              </p:cNvPr>
              <p:cNvSpPr/>
              <p:nvPr/>
            </p:nvSpPr>
            <p:spPr>
              <a:xfrm rot="5400000">
                <a:off x="8243568" y="2928678"/>
                <a:ext cx="317502" cy="1596440"/>
              </a:xfrm>
              <a:custGeom>
                <a:avLst/>
                <a:gdLst>
                  <a:gd name="connsiteX0" fmla="*/ 0 w 288000"/>
                  <a:gd name="connsiteY0" fmla="*/ 1725150 h 1869150"/>
                  <a:gd name="connsiteX1" fmla="*/ 0 w 288000"/>
                  <a:gd name="connsiteY1" fmla="*/ 1725150 h 1869150"/>
                  <a:gd name="connsiteX2" fmla="*/ 0 w 288000"/>
                  <a:gd name="connsiteY2" fmla="*/ 1725150 h 1869150"/>
                  <a:gd name="connsiteX3" fmla="*/ 0 w 288000"/>
                  <a:gd name="connsiteY3" fmla="*/ 144000 h 1869150"/>
                  <a:gd name="connsiteX4" fmla="*/ 150350 w 288000"/>
                  <a:gd name="connsiteY4" fmla="*/ 0 h 1869150"/>
                  <a:gd name="connsiteX5" fmla="*/ 288000 w 288000"/>
                  <a:gd name="connsiteY5" fmla="*/ 144000 h 1869150"/>
                  <a:gd name="connsiteX6" fmla="*/ 288000 w 288000"/>
                  <a:gd name="connsiteY6" fmla="*/ 1725150 h 1869150"/>
                  <a:gd name="connsiteX7" fmla="*/ 288000 w 288000"/>
                  <a:gd name="connsiteY7" fmla="*/ 1725150 h 1869150"/>
                  <a:gd name="connsiteX8" fmla="*/ 288000 w 288000"/>
                  <a:gd name="connsiteY8" fmla="*/ 1725150 h 1869150"/>
                  <a:gd name="connsiteX9" fmla="*/ 144000 w 288000"/>
                  <a:gd name="connsiteY9" fmla="*/ 1869150 h 1869150"/>
                  <a:gd name="connsiteX10" fmla="*/ 0 w 288000"/>
                  <a:gd name="connsiteY10" fmla="*/ 1725150 h 186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8000" h="1869150">
                    <a:moveTo>
                      <a:pt x="0" y="1725150"/>
                    </a:moveTo>
                    <a:lnTo>
                      <a:pt x="0" y="1725150"/>
                    </a:lnTo>
                    <a:lnTo>
                      <a:pt x="0" y="1725150"/>
                    </a:lnTo>
                    <a:lnTo>
                      <a:pt x="0" y="144000"/>
                    </a:lnTo>
                    <a:lnTo>
                      <a:pt x="150350" y="0"/>
                    </a:lnTo>
                    <a:lnTo>
                      <a:pt x="288000" y="14400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cubicBezTo>
                      <a:pt x="288000" y="1804679"/>
                      <a:pt x="223529" y="1869150"/>
                      <a:pt x="144000" y="1869150"/>
                    </a:cubicBezTo>
                    <a:cubicBezTo>
                      <a:pt x="64471" y="1869150"/>
                      <a:pt x="0" y="1804679"/>
                      <a:pt x="0" y="1725150"/>
                    </a:cubicBezTo>
                    <a:close/>
                  </a:path>
                </a:pathLst>
              </a:custGeom>
              <a:solidFill>
                <a:srgbClr val="B3DBD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7CB1E9F9-6879-4F78-BD3D-0E5B1897559F}"/>
                  </a:ext>
                </a:extLst>
              </p:cNvPr>
              <p:cNvSpPr/>
              <p:nvPr/>
            </p:nvSpPr>
            <p:spPr>
              <a:xfrm rot="5400000">
                <a:off x="10551423" y="2910605"/>
                <a:ext cx="317502" cy="1613137"/>
              </a:xfrm>
              <a:custGeom>
                <a:avLst/>
                <a:gdLst>
                  <a:gd name="connsiteX0" fmla="*/ 0 w 288000"/>
                  <a:gd name="connsiteY0" fmla="*/ 1725150 h 1869150"/>
                  <a:gd name="connsiteX1" fmla="*/ 0 w 288000"/>
                  <a:gd name="connsiteY1" fmla="*/ 1725150 h 1869150"/>
                  <a:gd name="connsiteX2" fmla="*/ 0 w 288000"/>
                  <a:gd name="connsiteY2" fmla="*/ 1725150 h 1869150"/>
                  <a:gd name="connsiteX3" fmla="*/ 0 w 288000"/>
                  <a:gd name="connsiteY3" fmla="*/ 144000 h 1869150"/>
                  <a:gd name="connsiteX4" fmla="*/ 150350 w 288000"/>
                  <a:gd name="connsiteY4" fmla="*/ 0 h 1869150"/>
                  <a:gd name="connsiteX5" fmla="*/ 288000 w 288000"/>
                  <a:gd name="connsiteY5" fmla="*/ 144000 h 1869150"/>
                  <a:gd name="connsiteX6" fmla="*/ 288000 w 288000"/>
                  <a:gd name="connsiteY6" fmla="*/ 1725150 h 1869150"/>
                  <a:gd name="connsiteX7" fmla="*/ 288000 w 288000"/>
                  <a:gd name="connsiteY7" fmla="*/ 1725150 h 1869150"/>
                  <a:gd name="connsiteX8" fmla="*/ 288000 w 288000"/>
                  <a:gd name="connsiteY8" fmla="*/ 1725150 h 1869150"/>
                  <a:gd name="connsiteX9" fmla="*/ 144000 w 288000"/>
                  <a:gd name="connsiteY9" fmla="*/ 1869150 h 1869150"/>
                  <a:gd name="connsiteX10" fmla="*/ 0 w 288000"/>
                  <a:gd name="connsiteY10" fmla="*/ 1725150 h 186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8000" h="1869150">
                    <a:moveTo>
                      <a:pt x="0" y="1725150"/>
                    </a:moveTo>
                    <a:lnTo>
                      <a:pt x="0" y="1725150"/>
                    </a:lnTo>
                    <a:lnTo>
                      <a:pt x="0" y="1725150"/>
                    </a:lnTo>
                    <a:lnTo>
                      <a:pt x="0" y="144000"/>
                    </a:lnTo>
                    <a:lnTo>
                      <a:pt x="150350" y="0"/>
                    </a:lnTo>
                    <a:lnTo>
                      <a:pt x="288000" y="14400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cubicBezTo>
                      <a:pt x="288000" y="1804679"/>
                      <a:pt x="223529" y="1869150"/>
                      <a:pt x="144000" y="1869150"/>
                    </a:cubicBezTo>
                    <a:cubicBezTo>
                      <a:pt x="64471" y="1869150"/>
                      <a:pt x="0" y="1804679"/>
                      <a:pt x="0" y="1725150"/>
                    </a:cubicBezTo>
                    <a:close/>
                  </a:path>
                </a:pathLst>
              </a:custGeom>
              <a:solidFill>
                <a:srgbClr val="4BB69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5DF298B6-46D3-4BEE-BF23-49C5F52FC7B1}"/>
                  </a:ext>
                </a:extLst>
              </p:cNvPr>
              <p:cNvSpPr/>
              <p:nvPr/>
            </p:nvSpPr>
            <p:spPr>
              <a:xfrm rot="5400000">
                <a:off x="3543049" y="2922408"/>
                <a:ext cx="317502" cy="1613137"/>
              </a:xfrm>
              <a:custGeom>
                <a:avLst/>
                <a:gdLst>
                  <a:gd name="connsiteX0" fmla="*/ 0 w 288000"/>
                  <a:gd name="connsiteY0" fmla="*/ 1725150 h 1869150"/>
                  <a:gd name="connsiteX1" fmla="*/ 0 w 288000"/>
                  <a:gd name="connsiteY1" fmla="*/ 1725150 h 1869150"/>
                  <a:gd name="connsiteX2" fmla="*/ 0 w 288000"/>
                  <a:gd name="connsiteY2" fmla="*/ 1725150 h 1869150"/>
                  <a:gd name="connsiteX3" fmla="*/ 0 w 288000"/>
                  <a:gd name="connsiteY3" fmla="*/ 144000 h 1869150"/>
                  <a:gd name="connsiteX4" fmla="*/ 150350 w 288000"/>
                  <a:gd name="connsiteY4" fmla="*/ 0 h 1869150"/>
                  <a:gd name="connsiteX5" fmla="*/ 288000 w 288000"/>
                  <a:gd name="connsiteY5" fmla="*/ 144000 h 1869150"/>
                  <a:gd name="connsiteX6" fmla="*/ 288000 w 288000"/>
                  <a:gd name="connsiteY6" fmla="*/ 1725150 h 1869150"/>
                  <a:gd name="connsiteX7" fmla="*/ 288000 w 288000"/>
                  <a:gd name="connsiteY7" fmla="*/ 1725150 h 1869150"/>
                  <a:gd name="connsiteX8" fmla="*/ 288000 w 288000"/>
                  <a:gd name="connsiteY8" fmla="*/ 1725150 h 1869150"/>
                  <a:gd name="connsiteX9" fmla="*/ 144000 w 288000"/>
                  <a:gd name="connsiteY9" fmla="*/ 1869150 h 1869150"/>
                  <a:gd name="connsiteX10" fmla="*/ 0 w 288000"/>
                  <a:gd name="connsiteY10" fmla="*/ 1725150 h 186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8000" h="1869150">
                    <a:moveTo>
                      <a:pt x="0" y="1725150"/>
                    </a:moveTo>
                    <a:lnTo>
                      <a:pt x="0" y="1725150"/>
                    </a:lnTo>
                    <a:lnTo>
                      <a:pt x="0" y="1725150"/>
                    </a:lnTo>
                    <a:lnTo>
                      <a:pt x="0" y="144000"/>
                    </a:lnTo>
                    <a:lnTo>
                      <a:pt x="150350" y="0"/>
                    </a:lnTo>
                    <a:lnTo>
                      <a:pt x="288000" y="14400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lnTo>
                      <a:pt x="288000" y="1725150"/>
                    </a:lnTo>
                    <a:cubicBezTo>
                      <a:pt x="288000" y="1804679"/>
                      <a:pt x="223529" y="1869150"/>
                      <a:pt x="144000" y="1869150"/>
                    </a:cubicBezTo>
                    <a:cubicBezTo>
                      <a:pt x="64471" y="1869150"/>
                      <a:pt x="0" y="1804679"/>
                      <a:pt x="0" y="1725150"/>
                    </a:cubicBezTo>
                    <a:close/>
                  </a:path>
                </a:pathLst>
              </a:custGeom>
              <a:solidFill>
                <a:srgbClr val="74C9E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endParaRP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BFE92AC-3A36-4D08-B57B-7D7A3B6EDC05}"/>
                  </a:ext>
                </a:extLst>
              </p:cNvPr>
              <p:cNvSpPr txBox="1"/>
              <p:nvPr/>
            </p:nvSpPr>
            <p:spPr>
              <a:xfrm>
                <a:off x="1205003" y="3568147"/>
                <a:ext cx="18473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B2D9DED-8243-4A10-BAF3-A5B5441134CB}"/>
                  </a:ext>
                </a:extLst>
              </p:cNvPr>
              <p:cNvSpPr txBox="1"/>
              <p:nvPr/>
            </p:nvSpPr>
            <p:spPr>
              <a:xfrm>
                <a:off x="6684496" y="3587825"/>
                <a:ext cx="18473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E32102B-BC33-4CBE-95C9-31C16ACA468C}"/>
                  </a:ext>
                </a:extLst>
              </p:cNvPr>
              <p:cNvSpPr txBox="1"/>
              <p:nvPr/>
            </p:nvSpPr>
            <p:spPr>
              <a:xfrm>
                <a:off x="8547315" y="3569759"/>
                <a:ext cx="18473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8DC4F7E-EC4A-D367-A229-8CB63646231B}"/>
                </a:ext>
              </a:extLst>
            </p:cNvPr>
            <p:cNvGrpSpPr/>
            <p:nvPr/>
          </p:nvGrpSpPr>
          <p:grpSpPr>
            <a:xfrm>
              <a:off x="2297305" y="1360975"/>
              <a:ext cx="9801161" cy="990316"/>
              <a:chOff x="2297305" y="1360975"/>
              <a:chExt cx="9801161" cy="990316"/>
            </a:xfrm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BCDE338-1DB8-4605-B131-EC6B136B0DEE}"/>
                  </a:ext>
                </a:extLst>
              </p:cNvPr>
              <p:cNvSpPr txBox="1"/>
              <p:nvPr/>
            </p:nvSpPr>
            <p:spPr>
              <a:xfrm>
                <a:off x="2297305" y="1852883"/>
                <a:ext cx="18259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4C9E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Strategic Approval &amp; Initial Due Diligence</a:t>
                </a:r>
                <a:endParaRPr kumimoji="0" lang="en-AU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74C9E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45BE3F9-1CD5-47E9-AB0C-D5F4A66EE344}"/>
                  </a:ext>
                </a:extLst>
              </p:cNvPr>
              <p:cNvSpPr txBox="1"/>
              <p:nvPr/>
            </p:nvSpPr>
            <p:spPr>
              <a:xfrm>
                <a:off x="4792853" y="1842600"/>
                <a:ext cx="2132948" cy="46166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200" b="1" dirty="0">
                    <a:solidFill>
                      <a:srgbClr val="3CBAC6"/>
                    </a:solidFill>
                    <a:latin typeface="Arial"/>
                    <a:cs typeface="Arial"/>
                  </a:rPr>
                  <a:t>Full Partner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200" b="1" dirty="0">
                    <a:solidFill>
                      <a:srgbClr val="3CBAC6"/>
                    </a:solidFill>
                    <a:latin typeface="Arial"/>
                    <a:cs typeface="Arial"/>
                  </a:rPr>
                  <a:t>Due Diligence</a:t>
                </a:r>
                <a:endParaRPr kumimoji="0" lang="en-AU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3CBAC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7136DBB-9179-4CEA-B1B6-69DA09FFD460}"/>
                  </a:ext>
                </a:extLst>
              </p:cNvPr>
              <p:cNvSpPr txBox="1"/>
              <p:nvPr/>
            </p:nvSpPr>
            <p:spPr>
              <a:xfrm>
                <a:off x="7274082" y="1889626"/>
                <a:ext cx="2443396" cy="46166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>
                  <a:defRPr/>
                </a:pPr>
                <a:r>
                  <a:rPr lang="en-GB" sz="1200" b="1" dirty="0">
                    <a:solidFill>
                      <a:srgbClr val="B3DBD2"/>
                    </a:solidFill>
                    <a:latin typeface="Arial"/>
                    <a:cs typeface="Arial"/>
                  </a:rPr>
                  <a:t>Partnership Approval &amp; Academic Quality Assurance</a:t>
                </a:r>
                <a:endParaRPr lang="en-GB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B3DBD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BD6416F-A187-4F90-AA7F-00D7BF3698FE}"/>
                  </a:ext>
                </a:extLst>
              </p:cNvPr>
              <p:cNvSpPr txBox="1"/>
              <p:nvPr/>
            </p:nvSpPr>
            <p:spPr>
              <a:xfrm>
                <a:off x="9749427" y="1945215"/>
                <a:ext cx="2349039" cy="27699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>
                  <a:defRPr/>
                </a:pPr>
                <a:r>
                  <a:rPr lang="en-GB" sz="1200" b="1" dirty="0">
                    <a:solidFill>
                      <a:srgbClr val="4BB694"/>
                    </a:solidFill>
                    <a:latin typeface="Arial"/>
                    <a:cs typeface="Arial"/>
                  </a:rPr>
                  <a:t>Memorandum of Agreement</a:t>
                </a:r>
                <a:endParaRPr kumimoji="0" lang="en-AU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4BB694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5213618" y="1442497"/>
                <a:ext cx="182427" cy="170922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2</a:t>
                </a:r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7731111" y="1442497"/>
                <a:ext cx="182427" cy="170922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3</a:t>
                </a:r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10118910" y="1414796"/>
                <a:ext cx="182427" cy="170922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4</a:t>
                </a:r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5533340" y="1360975"/>
                <a:ext cx="13067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>
                    <a:solidFill>
                      <a:schemeClr val="bg1"/>
                    </a:solidFill>
                  </a:rPr>
                  <a:t>Stage 2</a:t>
                </a: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8077847" y="1381845"/>
                <a:ext cx="978815" cy="27699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en-GB" sz="1200" b="1" dirty="0">
                    <a:solidFill>
                      <a:schemeClr val="bg1"/>
                    </a:solidFill>
                  </a:rPr>
                  <a:t>Stage 3</a:t>
                </a: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10478688" y="1370099"/>
                <a:ext cx="100696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>
                    <a:solidFill>
                      <a:schemeClr val="bg1"/>
                    </a:solidFill>
                  </a:rPr>
                  <a:t>Stage 4</a:t>
                </a:r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2557319" y="1434883"/>
                <a:ext cx="182427" cy="170922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1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9799D98-C457-80E1-2B08-E01506969FB3}"/>
                  </a:ext>
                </a:extLst>
              </p:cNvPr>
              <p:cNvSpPr txBox="1"/>
              <p:nvPr/>
            </p:nvSpPr>
            <p:spPr>
              <a:xfrm>
                <a:off x="2913600" y="1376364"/>
                <a:ext cx="1509739" cy="26161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en-GB" sz="1100" b="1" dirty="0">
                    <a:solidFill>
                      <a:schemeClr val="bg1"/>
                    </a:solidFill>
                  </a:rPr>
                  <a:t>Stage 1</a:t>
                </a:r>
              </a:p>
            </p:txBody>
          </p:sp>
        </p:grp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A46F58C7-C9EB-AA37-D9EF-355FA8816909}"/>
              </a:ext>
            </a:extLst>
          </p:cNvPr>
          <p:cNvSpPr/>
          <p:nvPr/>
        </p:nvSpPr>
        <p:spPr>
          <a:xfrm>
            <a:off x="9828803" y="114300"/>
            <a:ext cx="208697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081F1769-65B2-88DE-5359-7B4BA1EA9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88582" y="-313643"/>
            <a:ext cx="2566737" cy="144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A77707-6300-5871-000D-044796E55E71}"/>
              </a:ext>
            </a:extLst>
          </p:cNvPr>
          <p:cNvSpPr txBox="1"/>
          <p:nvPr/>
        </p:nvSpPr>
        <p:spPr>
          <a:xfrm>
            <a:off x="1976375" y="6391135"/>
            <a:ext cx="233244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dirty="0">
                <a:solidFill>
                  <a:srgbClr val="231F20"/>
                </a:solidFill>
                <a:cs typeface="Arial"/>
              </a:rPr>
              <a:t>* For international partnerships only</a:t>
            </a:r>
            <a:endParaRPr lang="en-US" sz="900" dirty="0">
              <a:solidFill>
                <a:srgbClr val="231F20"/>
              </a:solidFill>
              <a:cs typeface="Arial" panose="020B0604020202020204" pitchFamily="34" charset="0"/>
            </a:endParaRPr>
          </a:p>
          <a:p>
            <a:r>
              <a:rPr lang="en-GB" sz="900" dirty="0"/>
              <a:t>** for PGR partnerships only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4897C7BA-6334-934A-5990-DAA3525019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418013"/>
              </p:ext>
            </p:extLst>
          </p:nvPr>
        </p:nvGraphicFramePr>
        <p:xfrm>
          <a:off x="1976376" y="2984997"/>
          <a:ext cx="2332447" cy="3405759"/>
        </p:xfrm>
        <a:graphic>
          <a:graphicData uri="http://schemas.openxmlformats.org/drawingml/2006/table">
            <a:tbl>
              <a:tblPr firstRow="1" firstCol="1" bandRow="1"/>
              <a:tblGrid>
                <a:gridCol w="2332447">
                  <a:extLst>
                    <a:ext uri="{9D8B030D-6E8A-4147-A177-3AD203B41FA5}">
                      <a16:colId xmlns:a16="http://schemas.microsoft.com/office/drawing/2014/main" val="8346370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Collaboration Sponsor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211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Faculty Operations Board (FOB) International Executive Board* (delegated to Partner Confirmation Panel)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1375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ADE, ADI*, DHoSE, DC**, DoI*, FDGS**, FEQEM/HoFSA, Finance, GRAM, QSAT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8044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EPSC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14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Proposal form (international / UK); Risk Assessment; Business case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938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New / Renewing Programme Strategic Approval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3398307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A6AF25D3-D84E-A213-B604-89292F7C8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480540"/>
              </p:ext>
            </p:extLst>
          </p:nvPr>
        </p:nvGraphicFramePr>
        <p:xfrm>
          <a:off x="4489235" y="2984997"/>
          <a:ext cx="2332447" cy="3447098"/>
        </p:xfrm>
        <a:graphic>
          <a:graphicData uri="http://schemas.openxmlformats.org/drawingml/2006/table">
            <a:tbl>
              <a:tblPr firstRow="1" firstCol="1" bandRow="1"/>
              <a:tblGrid>
                <a:gridCol w="2332447">
                  <a:extLst>
                    <a:ext uri="{9D8B030D-6E8A-4147-A177-3AD203B41FA5}">
                      <a16:colId xmlns:a16="http://schemas.microsoft.com/office/drawing/2014/main" val="41111081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Collaboration Sponsor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3175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Education Partnerships Subcommittee (delegated to Due Diligence Approval Panel)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84565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Finance, GRAM, HR, Insurance, QSAT, Legal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5138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AQSS, ESEC, FOB, IEB*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1037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Due Diligence Form; Due Diligence Letters and supporting evidence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7549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Export Control Panel (where applicable)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558482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2C40B7A9-5AC6-5DE0-3AB0-CF50C1D78A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816124"/>
              </p:ext>
            </p:extLst>
          </p:nvPr>
        </p:nvGraphicFramePr>
        <p:xfrm>
          <a:off x="6958257" y="2991947"/>
          <a:ext cx="2332447" cy="3431159"/>
        </p:xfrm>
        <a:graphic>
          <a:graphicData uri="http://schemas.openxmlformats.org/drawingml/2006/table">
            <a:tbl>
              <a:tblPr firstRow="1" firstCol="1" bandRow="1"/>
              <a:tblGrid>
                <a:gridCol w="2332447">
                  <a:extLst>
                    <a:ext uri="{9D8B030D-6E8A-4147-A177-3AD203B41FA5}">
                      <a16:colId xmlns:a16="http://schemas.microsoft.com/office/drawing/2014/main" val="15116349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Collaboration Sponsor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5512506"/>
                  </a:ext>
                </a:extLst>
              </a:tr>
              <a:tr h="166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Education Partnerships Subcommittee (delegated to Education Partnership Approval Panel)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32051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PT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ADE, ADI*, DHoSE, DC**, DoI*, FDGS**, FEQEM/HoFSA, GRAM, Programme Lead, QSAT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pt-PT" sz="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90897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AQSS, ESEC, FOB, IEB*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109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Operational checklist; EPAP Briefing and Report; Programme Enhancement Action Plan (where applicable); Draft </a:t>
                      </a:r>
                      <a:r>
                        <a:rPr lang="en-GB" sz="1200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MoA</a:t>
                      </a: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(where available)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9720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Programme Approval and Review (PAR)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397043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8E8B8EBE-F853-1B4D-0833-931C2853E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891892"/>
              </p:ext>
            </p:extLst>
          </p:nvPr>
        </p:nvGraphicFramePr>
        <p:xfrm>
          <a:off x="9471116" y="3003285"/>
          <a:ext cx="2332447" cy="3188335"/>
        </p:xfrm>
        <a:graphic>
          <a:graphicData uri="http://schemas.openxmlformats.org/drawingml/2006/table">
            <a:tbl>
              <a:tblPr firstRow="1" firstCol="1" bandRow="1"/>
              <a:tblGrid>
                <a:gridCol w="2332447">
                  <a:extLst>
                    <a:ext uri="{9D8B030D-6E8A-4147-A177-3AD203B41FA5}">
                      <a16:colId xmlns:a16="http://schemas.microsoft.com/office/drawing/2014/main" val="41129269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Collaboration Sponsor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9821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President and Vice Chancellor or their authorised signatories (as recommended by Legal Services)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25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FEQEM/</a:t>
                      </a:r>
                      <a:r>
                        <a:rPr lang="en-GB" sz="1200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HoFSA</a:t>
                      </a: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Programme Lead, Professional Service teams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13825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AQSS, EPSC, ESEC, FOB, IEB*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131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Draft agreement; </a:t>
                      </a:r>
                      <a:r>
                        <a:rPr lang="en-GB" sz="1200" u="sng" kern="100" dirty="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3"/>
                        </a:rPr>
                        <a:t>Legal Request Form</a:t>
                      </a:r>
                      <a:endParaRPr lang="en-GB" sz="1200" u="sng" kern="100" dirty="0">
                        <a:solidFill>
                          <a:srgbClr val="467886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u="sng" kern="100" dirty="0">
                        <a:solidFill>
                          <a:srgbClr val="467886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9526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New Programme Creation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308973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8D74252B-8A95-B1E2-A32E-FDAC50A376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812584"/>
              </p:ext>
            </p:extLst>
          </p:nvPr>
        </p:nvGraphicFramePr>
        <p:xfrm>
          <a:off x="488978" y="2979664"/>
          <a:ext cx="1167130" cy="3412510"/>
        </p:xfrm>
        <a:graphic>
          <a:graphicData uri="http://schemas.openxmlformats.org/drawingml/2006/table">
            <a:tbl>
              <a:tblPr firstRow="1" firstCol="1" bandRow="1"/>
              <a:tblGrid>
                <a:gridCol w="1167130">
                  <a:extLst>
                    <a:ext uri="{9D8B030D-6E8A-4147-A177-3AD203B41FA5}">
                      <a16:colId xmlns:a16="http://schemas.microsoft.com/office/drawing/2014/main" val="1634732932"/>
                    </a:ext>
                  </a:extLst>
                </a:gridCol>
              </a:tblGrid>
              <a:tr h="19413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Responsible: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878648"/>
                  </a:ext>
                </a:extLst>
              </a:tr>
              <a:tr h="80913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Accountable: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800030"/>
                  </a:ext>
                </a:extLst>
              </a:tr>
              <a:tr h="80225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Consulted: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690331"/>
                  </a:ext>
                </a:extLst>
              </a:tr>
              <a:tr h="19436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Informed: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56206"/>
                  </a:ext>
                </a:extLst>
              </a:tr>
              <a:tr h="94741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Documents: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724419"/>
                  </a:ext>
                </a:extLst>
              </a:tr>
              <a:tr h="45390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Associated Process:</a:t>
                      </a:r>
                      <a:endParaRPr lang="en-GB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07815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0CAFAAC8-D184-3A72-6806-17238034D319}"/>
              </a:ext>
            </a:extLst>
          </p:cNvPr>
          <p:cNvSpPr txBox="1"/>
          <p:nvPr/>
        </p:nvSpPr>
        <p:spPr>
          <a:xfrm>
            <a:off x="132407" y="2422438"/>
            <a:ext cx="1796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srgbClr val="005C8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Governance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dirty="0">
                <a:solidFill>
                  <a:srgbClr val="005C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(RACI)</a:t>
            </a: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srgbClr val="005C8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262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1"/>
          <p:cNvSpPr>
            <a:spLocks noGrp="1"/>
          </p:cNvSpPr>
          <p:nvPr>
            <p:ph type="title"/>
          </p:nvPr>
        </p:nvSpPr>
        <p:spPr>
          <a:xfrm>
            <a:off x="106155" y="202510"/>
            <a:ext cx="9559170" cy="936104"/>
          </a:xfrm>
        </p:spPr>
        <p:txBody>
          <a:bodyPr/>
          <a:lstStyle/>
          <a:p>
            <a:r>
              <a:rPr lang="en-GB" dirty="0"/>
              <a:t>Education Partnerships Approval Procedure: </a:t>
            </a:r>
            <a:br>
              <a:rPr lang="en-GB" dirty="0"/>
            </a:br>
            <a:r>
              <a:rPr lang="en-GB" dirty="0"/>
              <a:t>Glossary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6F58C7-C9EB-AA37-D9EF-355FA8816909}"/>
              </a:ext>
            </a:extLst>
          </p:cNvPr>
          <p:cNvSpPr/>
          <p:nvPr/>
        </p:nvSpPr>
        <p:spPr>
          <a:xfrm>
            <a:off x="9828803" y="114300"/>
            <a:ext cx="208697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081F1769-65B2-88DE-5359-7B4BA1EA9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88582" y="-313643"/>
            <a:ext cx="2566737" cy="144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27A1799-8889-B54B-B08A-58DB2562EF36}"/>
              </a:ext>
            </a:extLst>
          </p:cNvPr>
          <p:cNvSpPr txBox="1"/>
          <p:nvPr/>
        </p:nvSpPr>
        <p:spPr>
          <a:xfrm>
            <a:off x="279400" y="1447799"/>
            <a:ext cx="1120986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Roles: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ADE:	Associate Dean (Education)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ADI:	Associate Dean (International)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err="1"/>
              <a:t>DHoSE</a:t>
            </a:r>
            <a:r>
              <a:rPr lang="en-GB" sz="1200" dirty="0"/>
              <a:t>:	Deputy Head of School (Education)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DOI:	Director of Internationalisation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FEQEM:	Faculty Education and Quality Enhancement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err="1"/>
              <a:t>HoFSA</a:t>
            </a:r>
            <a:r>
              <a:rPr lang="en-GB" sz="1200" dirty="0"/>
              <a:t>:	Head of Faculty Student Administration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FDGS	Faculty Director of Graduate School</a:t>
            </a:r>
          </a:p>
          <a:p>
            <a:endParaRPr lang="en-GB" sz="1200" dirty="0"/>
          </a:p>
          <a:p>
            <a:r>
              <a:rPr lang="en-GB" sz="1600" b="1" dirty="0"/>
              <a:t>Departments: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DC:	Doctoral College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GRAM:	Global Recruitment, Admissions and Marketing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HR:	Human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IO:	International Office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QSAT:	Quality, Standards and Accreditation Team</a:t>
            </a:r>
          </a:p>
          <a:p>
            <a:endParaRPr lang="en-GB" sz="1200" dirty="0"/>
          </a:p>
          <a:p>
            <a:r>
              <a:rPr lang="en-GB" sz="1600" b="1" dirty="0"/>
              <a:t>Boards, Committees and Subcommittees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AQSS:	Academic Quality and Standards Subcommittee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EPAP:	Education </a:t>
            </a:r>
            <a:r>
              <a:rPr lang="en-GB" sz="1200"/>
              <a:t>Partnership Approval Panel</a:t>
            </a:r>
            <a:endParaRPr lang="en-GB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EPSC:	Education Partnerships Subcommittee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FOB:	Faculty Operations 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IEB:	International Executive 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PCP:	Partner Confirmation Panel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SPC:	School Programmes Committee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1954418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and content">
  <a:themeElements>
    <a:clrScheme name="UoS Brand Colours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74C9E5"/>
      </a:hlink>
      <a:folHlink>
        <a:srgbClr val="D5007F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 of Southampton - Powerpoint Template 2 - Widescreen.pptx [Read-Only]" id="{CCDC7FAF-5852-4690-9A9A-460719A1CAA7}" vid="{8CC18C59-0B07-417F-9468-908D59BA12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6c7aab3-81b5-44ad-ad72-57c916b76c08">
      <UserInfo>
        <DisplayName>Andrew Gameson</DisplayName>
        <AccountId>25</AccountId>
        <AccountType/>
      </UserInfo>
      <UserInfo>
        <DisplayName>Camilla Gibson</DisplayName>
        <AccountId>26</AccountId>
        <AccountType/>
      </UserInfo>
      <UserInfo>
        <DisplayName>Kieron Broadhead</DisplayName>
        <AccountId>27</AccountId>
        <AccountType/>
      </UserInfo>
      <UserInfo>
        <DisplayName>David Winstanley</DisplayName>
        <AccountId>17</AccountId>
        <AccountType/>
      </UserInfo>
      <UserInfo>
        <DisplayName>Jane Falkingham</DisplayName>
        <AccountId>28</AccountId>
        <AccountType/>
      </UserInfo>
      <UserInfo>
        <DisplayName>Katy Fisher</DisplayName>
        <AccountId>14</AccountId>
        <AccountType/>
      </UserInfo>
      <UserInfo>
        <DisplayName>Sarah Flynn</DisplayName>
        <AccountId>24</AccountId>
        <AccountType/>
      </UserInfo>
      <UserInfo>
        <DisplayName>Amelia Brice</DisplayName>
        <AccountId>12</AccountId>
        <AccountType/>
      </UserInfo>
      <UserInfo>
        <DisplayName>Pilar Aramayo-Prudencio</DisplayName>
        <AccountId>63</AccountId>
        <AccountType/>
      </UserInfo>
      <UserInfo>
        <DisplayName>Ben Johnston</DisplayName>
        <AccountId>9</AccountId>
        <AccountType/>
      </UserInfo>
      <UserInfo>
        <DisplayName>James Howells</DisplayName>
        <AccountId>81</AccountId>
        <AccountType/>
      </UserInfo>
      <UserInfo>
        <DisplayName>Rob Moran</DisplayName>
        <AccountId>82</AccountId>
        <AccountType/>
      </UserInfo>
      <UserInfo>
        <DisplayName>Emma Kerson</DisplayName>
        <AccountId>79</AccountId>
        <AccountType/>
      </UserInfo>
      <UserInfo>
        <DisplayName>Colin Lewis</DisplayName>
        <AccountId>90</AccountId>
        <AccountType/>
      </UserInfo>
      <UserInfo>
        <DisplayName>Deborah Gill</DisplayName>
        <AccountId>91</AccountId>
        <AccountType/>
      </UserInfo>
      <UserInfo>
        <DisplayName>Tony Adams</DisplayName>
        <AccountId>53</AccountId>
        <AccountType/>
      </UserInfo>
      <UserInfo>
        <DisplayName>Paul Banning</DisplayName>
        <AccountId>143</AccountId>
        <AccountType/>
      </UserInfo>
      <UserInfo>
        <DisplayName>Gilberto Brambilla</DisplayName>
        <AccountId>155</AccountId>
        <AccountType/>
      </UserInfo>
      <UserInfo>
        <DisplayName>Zoe Marlow</DisplayName>
        <AccountId>157</AccountId>
        <AccountType/>
      </UserInfo>
      <UserInfo>
        <DisplayName>Bhupinder Siran</DisplayName>
        <AccountId>43</AccountId>
        <AccountType/>
      </UserInfo>
      <UserInfo>
        <DisplayName>Zoe Carroll</DisplayName>
        <AccountId>288</AccountId>
        <AccountType/>
      </UserInfo>
    </SharedWithUsers>
    <TaxCatchAll xmlns="56c7aab3-81b5-44ad-ad72-57c916b76c08" xsi:nil="true"/>
    <PublicURL xmlns="e269b097-0687-4382-95a6-d1187d84b2a1" xsi:nil="true"/>
    <_ip_UnifiedCompliancePolicyUIAction xmlns="http://schemas.microsoft.com/sharepoint/v3" xsi:nil="true"/>
    <Programme_x0020_Code xmlns="e269b097-0687-4382-95a6-d1187d84b2a1" xsi:nil="true"/>
    <_ip_UnifiedCompliancePolicyProperties xmlns="http://schemas.microsoft.com/sharepoint/v3" xsi:nil="true"/>
    <DocumentType xmlns="e269b097-0687-4382-95a6-d1187d84b2a1" xsi:nil="true"/>
    <lcf76f155ced4ddcb4097134ff3c332f xmlns="e269b097-0687-4382-95a6-d1187d84b2a1">
      <Terms xmlns="http://schemas.microsoft.com/office/infopath/2007/PartnerControls"/>
    </lcf76f155ced4ddcb4097134ff3c332f>
    <PageURL xmlns="e269b097-0687-4382-95a6-d1187d84b2a1" xsi:nil="true"/>
    <_dlc_DocId xmlns="56c7aab3-81b5-44ad-ad72-57c916b76c08">7D7UTFFHD354-1258763940-50813</_dlc_DocId>
    <_dlc_DocIdUrl xmlns="56c7aab3-81b5-44ad-ad72-57c916b76c08">
      <Url>https://sotonac.sharepoint.com/teams/PublicDocuments/_layouts/15/DocIdRedir.aspx?ID=7D7UTFFHD354-1258763940-50813</Url>
      <Description>7D7UTFFHD354-1258763940-50813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80F7141451344BB1F7CF3BA9BCB10" ma:contentTypeVersion="27" ma:contentTypeDescription="Create a new document." ma:contentTypeScope="" ma:versionID="7d4882f905410d51e9dc97a267777ca8">
  <xsd:schema xmlns:xsd="http://www.w3.org/2001/XMLSchema" xmlns:xs="http://www.w3.org/2001/XMLSchema" xmlns:p="http://schemas.microsoft.com/office/2006/metadata/properties" xmlns:ns1="http://schemas.microsoft.com/sharepoint/v3" xmlns:ns2="56c7aab3-81b5-44ad-ad72-57c916b76c08" xmlns:ns3="e269b097-0687-4382-95a6-d1187d84b2a1" targetNamespace="http://schemas.microsoft.com/office/2006/metadata/properties" ma:root="true" ma:fieldsID="35de01b057eb07aaf3861d5935f2d458" ns1:_="" ns2:_="" ns3:_="">
    <xsd:import namespace="http://schemas.microsoft.com/sharepoint/v3"/>
    <xsd:import namespace="56c7aab3-81b5-44ad-ad72-57c916b76c08"/>
    <xsd:import namespace="e269b097-0687-4382-95a6-d1187d84b2a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PageURL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PublicURL" minOccurs="0"/>
                <xsd:element ref="ns3:MediaLengthInSeconds" minOccurs="0"/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DocumentType" minOccurs="0"/>
                <xsd:element ref="ns3:Programme_x0020_Code" minOccurs="0"/>
                <xsd:element ref="ns1:_ip_UnifiedCompliancePolicyProperties" minOccurs="0"/>
                <xsd:element ref="ns1:_ip_UnifiedCompliancePolicyUIAc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c7aab3-81b5-44ad-ad72-57c916b76c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8" nillable="true" ma:displayName="Taxonomy Catch All Column" ma:hidden="true" ma:list="{0a156b87-8603-40c3-a6c8-180fbcb95d75}" ma:internalName="TaxCatchAll" ma:showField="CatchAllData" ma:web="56c7aab3-81b5-44ad-ad72-57c916b76c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69b097-0687-4382-95a6-d1187d84b2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PageURL" ma:index="12" nillable="true" ma:displayName="Page URL" ma:internalName="PageURL">
      <xsd:simpleType>
        <xsd:restriction base="dms:Note">
          <xsd:maxLength value="255"/>
        </xsd:restriction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PublicURL" ma:index="21" nillable="true" ma:displayName="PublicURL" ma:description="The public web address of the file (to use in site publisher)" ma:format="Dropdown" ma:internalName="PublicURL">
      <xsd:simpleType>
        <xsd:restriction base="dms:Text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cumentType" ma:index="31" nillable="true" ma:displayName="Document Type" ma:format="Dropdown" ma:internalName="DocumentType">
      <xsd:simpleType>
        <xsd:restriction base="dms:Choice">
          <xsd:enumeration value="Policy"/>
          <xsd:enumeration value="Procedure"/>
          <xsd:enumeration value="Template"/>
          <xsd:enumeration value="Terms of Reference"/>
          <xsd:enumeration value="Guidance"/>
          <xsd:enumeration value="Other"/>
        </xsd:restriction>
      </xsd:simpleType>
    </xsd:element>
    <xsd:element name="Programme_x0020_Code" ma:index="32" nillable="true" ma:displayName="Programme Code" ma:list="{bcb46e99-e5d1-4a56-91e3-5977ba9b4df8}" ma:internalName="Programme_x0020_Code" ma:showField="Titl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diaServiceBillingMetadata" ma:index="3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E305B2F-0622-4D6A-A7EC-CF3219B28B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C9EDC0-C9CB-4811-92AE-5F9770C2040E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de8fb618-fca6-4e48-9880-c06fc37deba8"/>
    <ds:schemaRef ds:uri="http://schemas.microsoft.com/office/2006/metadata/properties"/>
    <ds:schemaRef ds:uri="http://purl.org/dc/terms/"/>
    <ds:schemaRef ds:uri="f7f075f4-52cf-476f-9bfd-f24466df37e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8ECC7D7-32F0-4A29-A45A-28C79057EC04}"/>
</file>

<file path=customXml/itemProps4.xml><?xml version="1.0" encoding="utf-8"?>
<ds:datastoreItem xmlns:ds="http://schemas.openxmlformats.org/officeDocument/2006/customXml" ds:itemID="{0C3CF540-1B63-4AF4-873F-9E8D72BB6F54}"/>
</file>

<file path=docProps/app.xml><?xml version="1.0" encoding="utf-8"?>
<Properties xmlns="http://schemas.openxmlformats.org/officeDocument/2006/extended-properties" xmlns:vt="http://schemas.openxmlformats.org/officeDocument/2006/docPropsVTypes">
  <Template>Marine5_UoS_Powerpoint_template WIDESCREEN</Template>
  <TotalTime>628</TotalTime>
  <Words>774</Words>
  <Application>Microsoft Office PowerPoint</Application>
  <PresentationFormat>Widescreen</PresentationFormat>
  <Paragraphs>150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Lucida Sans</vt:lpstr>
      <vt:lpstr>Title and content</vt:lpstr>
      <vt:lpstr>Education Partnerships Approval Procedure: Recruitment Models </vt:lpstr>
      <vt:lpstr>Education Partnerships Approval Procedure: Recruitment Models (progression/enhanced progression)</vt:lpstr>
      <vt:lpstr>Education Partnerships Approval Procedure: Standard Collaborative Provision Models </vt:lpstr>
      <vt:lpstr>Education Partnerships Approval Procedure: Standard Collaborative Provision Models </vt:lpstr>
      <vt:lpstr>Education Partnerships Approval Procedure:  Glossary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TNE Framework Gateways</dc:title>
  <dc:creator>Ben Johnston</dc:creator>
  <cp:lastModifiedBy>Zoe Carroll</cp:lastModifiedBy>
  <cp:revision>17</cp:revision>
  <cp:lastPrinted>2025-10-15T08:53:06Z</cp:lastPrinted>
  <dcterms:created xsi:type="dcterms:W3CDTF">2021-10-19T07:45:45Z</dcterms:created>
  <dcterms:modified xsi:type="dcterms:W3CDTF">2026-01-27T11:14:45Z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0x010100D7680F7141451344BB1F7CF3BA9BCB10</vt:lpwstr>
  </property>
  <property fmtid="{D5CDD505-2E9C-101B-9397-08002B2CF9AE}" pid="3" name="Order">
    <vt:r8>8100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  <property fmtid="{D5CDD505-2E9C-101B-9397-08002B2CF9AE}" pid="11" name="_dlc_DocIdItemGuid">
    <vt:lpwstr>59f8999b-7e3f-428e-b4d9-d0d57ab57bd7</vt:lpwstr>
  </property>
</Properties>
</file>